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0" r:id="rId3"/>
    <p:sldId id="261" r:id="rId4"/>
    <p:sldId id="263" r:id="rId5"/>
    <p:sldId id="271" r:id="rId6"/>
    <p:sldId id="265" r:id="rId7"/>
    <p:sldId id="266" r:id="rId8"/>
    <p:sldId id="268" r:id="rId9"/>
    <p:sldId id="269" r:id="rId10"/>
    <p:sldId id="270" r:id="rId11"/>
    <p:sldId id="267" r:id="rId1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ED55F-A7A3-49BD-945C-0FB57D515B28}"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930CC8F8-BDFB-4279-A0F7-530609D8B476}">
      <dgm:prSet custT="1"/>
      <dgm:spPr/>
      <dgm:t>
        <a:bodyPr/>
        <a:lstStyle/>
        <a:p>
          <a:pPr rtl="0"/>
          <a:r>
            <a:rPr lang="es-ES" sz="1400" dirty="0"/>
            <a:t>Buena iluminación y ventilación, materiales a mano, mobiliario y espacio tranquilo.</a:t>
          </a:r>
        </a:p>
      </dgm:t>
    </dgm:pt>
    <dgm:pt modelId="{CE605CF3-35AB-4AD6-B47D-D73DCC4D7FD2}" type="parTrans" cxnId="{CB24D34D-54BC-458F-856D-B118155F0BC8}">
      <dgm:prSet/>
      <dgm:spPr/>
      <dgm:t>
        <a:bodyPr/>
        <a:lstStyle/>
        <a:p>
          <a:endParaRPr lang="es-ES" sz="1200"/>
        </a:p>
      </dgm:t>
    </dgm:pt>
    <dgm:pt modelId="{99F2E919-9A49-4902-8E24-E74DFE6A2A0D}" type="sibTrans" cxnId="{CB24D34D-54BC-458F-856D-B118155F0BC8}">
      <dgm:prSet/>
      <dgm:spPr/>
      <dgm:t>
        <a:bodyPr/>
        <a:lstStyle/>
        <a:p>
          <a:endParaRPr lang="es-ES" sz="1200"/>
        </a:p>
      </dgm:t>
    </dgm:pt>
    <dgm:pt modelId="{AC7DDEF4-F64F-4971-BD2C-89AC193BBEA3}">
      <dgm:prSet custT="1"/>
      <dgm:spPr/>
      <dgm:t>
        <a:bodyPr/>
        <a:lstStyle/>
        <a:p>
          <a:pPr rtl="0"/>
          <a:r>
            <a:rPr lang="es-ES" sz="1400" dirty="0"/>
            <a:t>Evitar estímulos distractores en el entorno (Tv, celular, juegos</a:t>
          </a:r>
          <a:r>
            <a:rPr lang="es-ES" sz="1600" dirty="0"/>
            <a:t>, etc.)</a:t>
          </a:r>
        </a:p>
      </dgm:t>
    </dgm:pt>
    <dgm:pt modelId="{FD6D9A3C-D28C-48D0-A417-954C5DEA8943}" type="parTrans" cxnId="{4A75D013-A37D-4005-9D46-67FCAC66B0AE}">
      <dgm:prSet/>
      <dgm:spPr/>
      <dgm:t>
        <a:bodyPr/>
        <a:lstStyle/>
        <a:p>
          <a:endParaRPr lang="es-ES" sz="1200"/>
        </a:p>
      </dgm:t>
    </dgm:pt>
    <dgm:pt modelId="{A5962D9C-FDBB-4111-8956-8AFEF53B33CB}" type="sibTrans" cxnId="{4A75D013-A37D-4005-9D46-67FCAC66B0AE}">
      <dgm:prSet/>
      <dgm:spPr/>
      <dgm:t>
        <a:bodyPr/>
        <a:lstStyle/>
        <a:p>
          <a:endParaRPr lang="es-ES" sz="1200"/>
        </a:p>
      </dgm:t>
    </dgm:pt>
    <dgm:pt modelId="{694D481E-DCD3-4B70-B478-43F11221FB70}" type="pres">
      <dgm:prSet presAssocID="{FA2ED55F-A7A3-49BD-945C-0FB57D515B28}" presName="linear" presStyleCnt="0">
        <dgm:presLayoutVars>
          <dgm:animLvl val="lvl"/>
          <dgm:resizeHandles val="exact"/>
        </dgm:presLayoutVars>
      </dgm:prSet>
      <dgm:spPr/>
    </dgm:pt>
    <dgm:pt modelId="{7BDB9E12-7F9B-43DB-A2A6-D261ECB333D9}" type="pres">
      <dgm:prSet presAssocID="{930CC8F8-BDFB-4279-A0F7-530609D8B476}" presName="parentText" presStyleLbl="node1" presStyleIdx="0" presStyleCnt="2" custScaleY="82132" custLinFactY="13066" custLinFactNeighborY="100000">
        <dgm:presLayoutVars>
          <dgm:chMax val="0"/>
          <dgm:bulletEnabled val="1"/>
        </dgm:presLayoutVars>
      </dgm:prSet>
      <dgm:spPr/>
    </dgm:pt>
    <dgm:pt modelId="{54FCFA56-DBE6-45E0-8BA3-39CC01350601}" type="pres">
      <dgm:prSet presAssocID="{99F2E919-9A49-4902-8E24-E74DFE6A2A0D}" presName="spacer" presStyleCnt="0"/>
      <dgm:spPr/>
    </dgm:pt>
    <dgm:pt modelId="{5778A695-0568-48F5-85EE-A9890D76A9E2}" type="pres">
      <dgm:prSet presAssocID="{AC7DDEF4-F64F-4971-BD2C-89AC193BBEA3}" presName="parentText" presStyleLbl="node1" presStyleIdx="1" presStyleCnt="2" custScaleY="73868">
        <dgm:presLayoutVars>
          <dgm:chMax val="0"/>
          <dgm:bulletEnabled val="1"/>
        </dgm:presLayoutVars>
      </dgm:prSet>
      <dgm:spPr/>
    </dgm:pt>
  </dgm:ptLst>
  <dgm:cxnLst>
    <dgm:cxn modelId="{4A75D013-A37D-4005-9D46-67FCAC66B0AE}" srcId="{FA2ED55F-A7A3-49BD-945C-0FB57D515B28}" destId="{AC7DDEF4-F64F-4971-BD2C-89AC193BBEA3}" srcOrd="1" destOrd="0" parTransId="{FD6D9A3C-D28C-48D0-A417-954C5DEA8943}" sibTransId="{A5962D9C-FDBB-4111-8956-8AFEF53B33CB}"/>
    <dgm:cxn modelId="{CB24D34D-54BC-458F-856D-B118155F0BC8}" srcId="{FA2ED55F-A7A3-49BD-945C-0FB57D515B28}" destId="{930CC8F8-BDFB-4279-A0F7-530609D8B476}" srcOrd="0" destOrd="0" parTransId="{CE605CF3-35AB-4AD6-B47D-D73DCC4D7FD2}" sibTransId="{99F2E919-9A49-4902-8E24-E74DFE6A2A0D}"/>
    <dgm:cxn modelId="{2FB5BA82-04B7-46F3-993A-2736600482AD}" type="presOf" srcId="{FA2ED55F-A7A3-49BD-945C-0FB57D515B28}" destId="{694D481E-DCD3-4B70-B478-43F11221FB70}" srcOrd="0" destOrd="0" presId="urn:microsoft.com/office/officeart/2005/8/layout/vList2"/>
    <dgm:cxn modelId="{A0F07EAD-E846-4BA6-9EE1-E7F7E91BD56F}" type="presOf" srcId="{930CC8F8-BDFB-4279-A0F7-530609D8B476}" destId="{7BDB9E12-7F9B-43DB-A2A6-D261ECB333D9}" srcOrd="0" destOrd="0" presId="urn:microsoft.com/office/officeart/2005/8/layout/vList2"/>
    <dgm:cxn modelId="{C1B46FFA-7D61-457F-9FF1-2D1487E72567}" type="presOf" srcId="{AC7DDEF4-F64F-4971-BD2C-89AC193BBEA3}" destId="{5778A695-0568-48F5-85EE-A9890D76A9E2}" srcOrd="0" destOrd="0" presId="urn:microsoft.com/office/officeart/2005/8/layout/vList2"/>
    <dgm:cxn modelId="{83C2A964-08CB-4E4D-A360-B9C825DC6D57}" type="presParOf" srcId="{694D481E-DCD3-4B70-B478-43F11221FB70}" destId="{7BDB9E12-7F9B-43DB-A2A6-D261ECB333D9}" srcOrd="0" destOrd="0" presId="urn:microsoft.com/office/officeart/2005/8/layout/vList2"/>
    <dgm:cxn modelId="{71DA920A-5A03-4913-8770-742D43B5FAA4}" type="presParOf" srcId="{694D481E-DCD3-4B70-B478-43F11221FB70}" destId="{54FCFA56-DBE6-45E0-8BA3-39CC01350601}" srcOrd="1" destOrd="0" presId="urn:microsoft.com/office/officeart/2005/8/layout/vList2"/>
    <dgm:cxn modelId="{663ACB79-F668-4073-9939-2C048909956B}" type="presParOf" srcId="{694D481E-DCD3-4B70-B478-43F11221FB70}" destId="{5778A695-0568-48F5-85EE-A9890D76A9E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F45E2-7F93-4023-830E-71874859CAA5}"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s-CL"/>
        </a:p>
      </dgm:t>
    </dgm:pt>
    <dgm:pt modelId="{1D954483-CF13-491E-AEF7-BC7867EB113E}">
      <dgm:prSet/>
      <dgm:spPr/>
      <dgm:t>
        <a:bodyPr/>
        <a:lstStyle/>
        <a:p>
          <a:pPr rtl="0"/>
          <a:r>
            <a:rPr lang="es-CL" dirty="0"/>
            <a:t>1. NO BASTA CON ESTUDIAR, HAY QUE SABER ESTUDIAR</a:t>
          </a:r>
        </a:p>
      </dgm:t>
    </dgm:pt>
    <dgm:pt modelId="{7E0AB1A6-57F5-40F0-8A36-D30E7BA2EA00}" type="parTrans" cxnId="{EB50321A-4C91-4EFB-BFDD-68488C3D8612}">
      <dgm:prSet/>
      <dgm:spPr/>
      <dgm:t>
        <a:bodyPr/>
        <a:lstStyle/>
        <a:p>
          <a:endParaRPr lang="es-CL"/>
        </a:p>
      </dgm:t>
    </dgm:pt>
    <dgm:pt modelId="{884620D9-E52B-4F4E-AC0F-E6EDAEAC562D}" type="sibTrans" cxnId="{EB50321A-4C91-4EFB-BFDD-68488C3D8612}">
      <dgm:prSet/>
      <dgm:spPr/>
      <dgm:t>
        <a:bodyPr/>
        <a:lstStyle/>
        <a:p>
          <a:endParaRPr lang="es-CL"/>
        </a:p>
      </dgm:t>
    </dgm:pt>
    <dgm:pt modelId="{3D919F55-A282-4027-BF8B-45B9CD166E11}">
      <dgm:prSet/>
      <dgm:spPr/>
      <dgm:t>
        <a:bodyPr/>
        <a:lstStyle/>
        <a:p>
          <a:pPr rtl="0"/>
          <a:r>
            <a:rPr lang="es-CL" dirty="0"/>
            <a:t>Estudiar sólo de memoria, o sólo subrayar, o dejar la materia para el día antes del examen no resulta efectivo, pues es un estudio incompleto. Aunque en un principio  consigan saber la lección, se les olvidará pronto y en el examen es muy probable que se queden en blanco.</a:t>
          </a:r>
        </a:p>
      </dgm:t>
    </dgm:pt>
    <dgm:pt modelId="{37758C58-035F-47DF-992E-730C2F5D1B23}" type="parTrans" cxnId="{87AA13AD-EF3B-4593-8B67-87739E32374E}">
      <dgm:prSet/>
      <dgm:spPr/>
      <dgm:t>
        <a:bodyPr/>
        <a:lstStyle/>
        <a:p>
          <a:endParaRPr lang="es-CL"/>
        </a:p>
      </dgm:t>
    </dgm:pt>
    <dgm:pt modelId="{E6AEDE8A-4995-4AB9-AB77-20F7FF9054F0}" type="sibTrans" cxnId="{87AA13AD-EF3B-4593-8B67-87739E32374E}">
      <dgm:prSet/>
      <dgm:spPr/>
      <dgm:t>
        <a:bodyPr/>
        <a:lstStyle/>
        <a:p>
          <a:endParaRPr lang="es-CL"/>
        </a:p>
      </dgm:t>
    </dgm:pt>
    <dgm:pt modelId="{0D106D00-85AA-470E-B584-BAE4C4E0DD21}" type="pres">
      <dgm:prSet presAssocID="{834F45E2-7F93-4023-830E-71874859CAA5}" presName="linear" presStyleCnt="0">
        <dgm:presLayoutVars>
          <dgm:animLvl val="lvl"/>
          <dgm:resizeHandles val="exact"/>
        </dgm:presLayoutVars>
      </dgm:prSet>
      <dgm:spPr/>
    </dgm:pt>
    <dgm:pt modelId="{85B80C9A-519C-495E-862B-1F53CA8E6C86}" type="pres">
      <dgm:prSet presAssocID="{1D954483-CF13-491E-AEF7-BC7867EB113E}" presName="parentText" presStyleLbl="node1" presStyleIdx="0" presStyleCnt="1">
        <dgm:presLayoutVars>
          <dgm:chMax val="0"/>
          <dgm:bulletEnabled val="1"/>
        </dgm:presLayoutVars>
      </dgm:prSet>
      <dgm:spPr/>
    </dgm:pt>
    <dgm:pt modelId="{B834E5FD-B940-4AC2-82C1-0E28729EA731}" type="pres">
      <dgm:prSet presAssocID="{1D954483-CF13-491E-AEF7-BC7867EB113E}" presName="childText" presStyleLbl="revTx" presStyleIdx="0" presStyleCnt="1">
        <dgm:presLayoutVars>
          <dgm:bulletEnabled val="1"/>
        </dgm:presLayoutVars>
      </dgm:prSet>
      <dgm:spPr/>
    </dgm:pt>
  </dgm:ptLst>
  <dgm:cxnLst>
    <dgm:cxn modelId="{EB50321A-4C91-4EFB-BFDD-68488C3D8612}" srcId="{834F45E2-7F93-4023-830E-71874859CAA5}" destId="{1D954483-CF13-491E-AEF7-BC7867EB113E}" srcOrd="0" destOrd="0" parTransId="{7E0AB1A6-57F5-40F0-8A36-D30E7BA2EA00}" sibTransId="{884620D9-E52B-4F4E-AC0F-E6EDAEAC562D}"/>
    <dgm:cxn modelId="{F6D3262E-9C13-4BE0-89F4-74B4433F6D00}" type="presOf" srcId="{834F45E2-7F93-4023-830E-71874859CAA5}" destId="{0D106D00-85AA-470E-B584-BAE4C4E0DD21}" srcOrd="0" destOrd="0" presId="urn:microsoft.com/office/officeart/2005/8/layout/vList2"/>
    <dgm:cxn modelId="{927ED375-5234-4AFB-81A1-B4AB7DD9A264}" type="presOf" srcId="{3D919F55-A282-4027-BF8B-45B9CD166E11}" destId="{B834E5FD-B940-4AC2-82C1-0E28729EA731}" srcOrd="0" destOrd="0" presId="urn:microsoft.com/office/officeart/2005/8/layout/vList2"/>
    <dgm:cxn modelId="{241933A8-4632-4DC3-8F80-A47378384DE2}" type="presOf" srcId="{1D954483-CF13-491E-AEF7-BC7867EB113E}" destId="{85B80C9A-519C-495E-862B-1F53CA8E6C86}" srcOrd="0" destOrd="0" presId="urn:microsoft.com/office/officeart/2005/8/layout/vList2"/>
    <dgm:cxn modelId="{87AA13AD-EF3B-4593-8B67-87739E32374E}" srcId="{1D954483-CF13-491E-AEF7-BC7867EB113E}" destId="{3D919F55-A282-4027-BF8B-45B9CD166E11}" srcOrd="0" destOrd="0" parTransId="{37758C58-035F-47DF-992E-730C2F5D1B23}" sibTransId="{E6AEDE8A-4995-4AB9-AB77-20F7FF9054F0}"/>
    <dgm:cxn modelId="{55D4F20B-F7F0-4E2C-B3D3-B0C932542694}" type="presParOf" srcId="{0D106D00-85AA-470E-B584-BAE4C4E0DD21}" destId="{85B80C9A-519C-495E-862B-1F53CA8E6C86}" srcOrd="0" destOrd="0" presId="urn:microsoft.com/office/officeart/2005/8/layout/vList2"/>
    <dgm:cxn modelId="{3A472CB9-666E-46F5-B6BA-E23173113CD4}" type="presParOf" srcId="{0D106D00-85AA-470E-B584-BAE4C4E0DD21}" destId="{B834E5FD-B940-4AC2-82C1-0E28729EA73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4F45E2-7F93-4023-830E-71874859CAA5}"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s-CL"/>
        </a:p>
      </dgm:t>
    </dgm:pt>
    <dgm:pt modelId="{1D954483-CF13-491E-AEF7-BC7867EB113E}">
      <dgm:prSet/>
      <dgm:spPr/>
      <dgm:t>
        <a:bodyPr/>
        <a:lstStyle/>
        <a:p>
          <a:pPr rtl="0"/>
          <a:r>
            <a:rPr lang="es-CL" dirty="0"/>
            <a:t>2. CUANDO TU HIJO/A ES ORDENADO/A EN EL ESTUDIO, SE HACE MÁS EFICAZ.</a:t>
          </a:r>
        </a:p>
      </dgm:t>
    </dgm:pt>
    <dgm:pt modelId="{7E0AB1A6-57F5-40F0-8A36-D30E7BA2EA00}" type="parTrans" cxnId="{EB50321A-4C91-4EFB-BFDD-68488C3D8612}">
      <dgm:prSet/>
      <dgm:spPr/>
      <dgm:t>
        <a:bodyPr/>
        <a:lstStyle/>
        <a:p>
          <a:endParaRPr lang="es-CL"/>
        </a:p>
      </dgm:t>
    </dgm:pt>
    <dgm:pt modelId="{884620D9-E52B-4F4E-AC0F-E6EDAEAC562D}" type="sibTrans" cxnId="{EB50321A-4C91-4EFB-BFDD-68488C3D8612}">
      <dgm:prSet/>
      <dgm:spPr/>
      <dgm:t>
        <a:bodyPr/>
        <a:lstStyle/>
        <a:p>
          <a:endParaRPr lang="es-CL"/>
        </a:p>
      </dgm:t>
    </dgm:pt>
    <dgm:pt modelId="{474A42AC-5BB8-499C-80CB-2EE172209C85}">
      <dgm:prSet/>
      <dgm:spPr/>
      <dgm:t>
        <a:bodyPr/>
        <a:lstStyle/>
        <a:p>
          <a:r>
            <a:rPr lang="es-CL" dirty="0"/>
            <a:t>Si tu hijo/a no es ordenado con sus apuntes, el material escolar, el lugar en el que estudia… Le llevará más tiempo estudiar y los resultados no serán buenos.</a:t>
          </a:r>
        </a:p>
      </dgm:t>
    </dgm:pt>
    <dgm:pt modelId="{BE7ED053-6151-4810-8F49-E3374E049ACD}" type="parTrans" cxnId="{209ABBAE-7DEE-466F-92C1-7DD6BE7869C4}">
      <dgm:prSet/>
      <dgm:spPr/>
      <dgm:t>
        <a:bodyPr/>
        <a:lstStyle/>
        <a:p>
          <a:endParaRPr lang="es-CL"/>
        </a:p>
      </dgm:t>
    </dgm:pt>
    <dgm:pt modelId="{0DFCB259-CD14-4854-A05A-00766151BA3D}" type="sibTrans" cxnId="{209ABBAE-7DEE-466F-92C1-7DD6BE7869C4}">
      <dgm:prSet/>
      <dgm:spPr/>
      <dgm:t>
        <a:bodyPr/>
        <a:lstStyle/>
        <a:p>
          <a:endParaRPr lang="es-CL"/>
        </a:p>
      </dgm:t>
    </dgm:pt>
    <dgm:pt modelId="{E5549B89-016A-439D-AD28-80AF81DED7FC}">
      <dgm:prSet/>
      <dgm:spPr/>
      <dgm:t>
        <a:bodyPr/>
        <a:lstStyle/>
        <a:p>
          <a:r>
            <a:rPr lang="es-CL" dirty="0"/>
            <a:t>Ser eficaz significa tener el máximo rendimiento empleando el menor tiempo posible. No se trata, por tanto, de que “se sienten” muchas horas, sino de que aprovechar el tiempo y, para ello, </a:t>
          </a:r>
          <a:r>
            <a:rPr lang="es-CL" b="1" dirty="0"/>
            <a:t>ser ordenado es esencial.</a:t>
          </a:r>
        </a:p>
      </dgm:t>
    </dgm:pt>
    <dgm:pt modelId="{4BACF2A4-8437-41A1-A18A-EC2EE31B9F35}" type="parTrans" cxnId="{9807D476-C32E-4B07-9A1B-1F1B35FE1689}">
      <dgm:prSet/>
      <dgm:spPr/>
      <dgm:t>
        <a:bodyPr/>
        <a:lstStyle/>
        <a:p>
          <a:endParaRPr lang="es-CL"/>
        </a:p>
      </dgm:t>
    </dgm:pt>
    <dgm:pt modelId="{A316A81C-1DB4-4C3F-96CB-FE6903A90AA1}" type="sibTrans" cxnId="{9807D476-C32E-4B07-9A1B-1F1B35FE1689}">
      <dgm:prSet/>
      <dgm:spPr/>
      <dgm:t>
        <a:bodyPr/>
        <a:lstStyle/>
        <a:p>
          <a:endParaRPr lang="es-CL"/>
        </a:p>
      </dgm:t>
    </dgm:pt>
    <dgm:pt modelId="{0D106D00-85AA-470E-B584-BAE4C4E0DD21}" type="pres">
      <dgm:prSet presAssocID="{834F45E2-7F93-4023-830E-71874859CAA5}" presName="linear" presStyleCnt="0">
        <dgm:presLayoutVars>
          <dgm:animLvl val="lvl"/>
          <dgm:resizeHandles val="exact"/>
        </dgm:presLayoutVars>
      </dgm:prSet>
      <dgm:spPr/>
    </dgm:pt>
    <dgm:pt modelId="{85B80C9A-519C-495E-862B-1F53CA8E6C86}" type="pres">
      <dgm:prSet presAssocID="{1D954483-CF13-491E-AEF7-BC7867EB113E}" presName="parentText" presStyleLbl="node1" presStyleIdx="0" presStyleCnt="1">
        <dgm:presLayoutVars>
          <dgm:chMax val="0"/>
          <dgm:bulletEnabled val="1"/>
        </dgm:presLayoutVars>
      </dgm:prSet>
      <dgm:spPr/>
    </dgm:pt>
    <dgm:pt modelId="{B834E5FD-B940-4AC2-82C1-0E28729EA731}" type="pres">
      <dgm:prSet presAssocID="{1D954483-CF13-491E-AEF7-BC7867EB113E}" presName="childText" presStyleLbl="revTx" presStyleIdx="0" presStyleCnt="1">
        <dgm:presLayoutVars>
          <dgm:bulletEnabled val="1"/>
        </dgm:presLayoutVars>
      </dgm:prSet>
      <dgm:spPr/>
    </dgm:pt>
  </dgm:ptLst>
  <dgm:cxnLst>
    <dgm:cxn modelId="{C015F615-C092-4B6D-95B3-17216DBE4431}" type="presOf" srcId="{E5549B89-016A-439D-AD28-80AF81DED7FC}" destId="{B834E5FD-B940-4AC2-82C1-0E28729EA731}" srcOrd="0" destOrd="1" presId="urn:microsoft.com/office/officeart/2005/8/layout/vList2"/>
    <dgm:cxn modelId="{EB50321A-4C91-4EFB-BFDD-68488C3D8612}" srcId="{834F45E2-7F93-4023-830E-71874859CAA5}" destId="{1D954483-CF13-491E-AEF7-BC7867EB113E}" srcOrd="0" destOrd="0" parTransId="{7E0AB1A6-57F5-40F0-8A36-D30E7BA2EA00}" sibTransId="{884620D9-E52B-4F4E-AC0F-E6EDAEAC562D}"/>
    <dgm:cxn modelId="{8BD5682D-613F-4704-841D-528596B76A8F}" type="presOf" srcId="{1D954483-CF13-491E-AEF7-BC7867EB113E}" destId="{85B80C9A-519C-495E-862B-1F53CA8E6C86}" srcOrd="0" destOrd="0" presId="urn:microsoft.com/office/officeart/2005/8/layout/vList2"/>
    <dgm:cxn modelId="{9807D476-C32E-4B07-9A1B-1F1B35FE1689}" srcId="{1D954483-CF13-491E-AEF7-BC7867EB113E}" destId="{E5549B89-016A-439D-AD28-80AF81DED7FC}" srcOrd="1" destOrd="0" parTransId="{4BACF2A4-8437-41A1-A18A-EC2EE31B9F35}" sibTransId="{A316A81C-1DB4-4C3F-96CB-FE6903A90AA1}"/>
    <dgm:cxn modelId="{68249E86-BADA-483B-94CA-1CF9C8BDC209}" type="presOf" srcId="{834F45E2-7F93-4023-830E-71874859CAA5}" destId="{0D106D00-85AA-470E-B584-BAE4C4E0DD21}" srcOrd="0" destOrd="0" presId="urn:microsoft.com/office/officeart/2005/8/layout/vList2"/>
    <dgm:cxn modelId="{209ABBAE-7DEE-466F-92C1-7DD6BE7869C4}" srcId="{1D954483-CF13-491E-AEF7-BC7867EB113E}" destId="{474A42AC-5BB8-499C-80CB-2EE172209C85}" srcOrd="0" destOrd="0" parTransId="{BE7ED053-6151-4810-8F49-E3374E049ACD}" sibTransId="{0DFCB259-CD14-4854-A05A-00766151BA3D}"/>
    <dgm:cxn modelId="{98B6DABA-D5B1-4CCB-A540-9D8866AFB256}" type="presOf" srcId="{474A42AC-5BB8-499C-80CB-2EE172209C85}" destId="{B834E5FD-B940-4AC2-82C1-0E28729EA731}" srcOrd="0" destOrd="0" presId="urn:microsoft.com/office/officeart/2005/8/layout/vList2"/>
    <dgm:cxn modelId="{7D366E2D-AE76-48C3-8F54-8F67B5A591EC}" type="presParOf" srcId="{0D106D00-85AA-470E-B584-BAE4C4E0DD21}" destId="{85B80C9A-519C-495E-862B-1F53CA8E6C86}" srcOrd="0" destOrd="0" presId="urn:microsoft.com/office/officeart/2005/8/layout/vList2"/>
    <dgm:cxn modelId="{0021ACFA-2740-46A0-AAA6-540A411F3DC0}" type="presParOf" srcId="{0D106D00-85AA-470E-B584-BAE4C4E0DD21}" destId="{B834E5FD-B940-4AC2-82C1-0E28729EA73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4F45E2-7F93-4023-830E-71874859CAA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s-CL"/>
        </a:p>
      </dgm:t>
    </dgm:pt>
    <dgm:pt modelId="{474A42AC-5BB8-499C-80CB-2EE172209C85}">
      <dgm:prSet custT="1">
        <dgm:style>
          <a:lnRef idx="1">
            <a:schemeClr val="accent2"/>
          </a:lnRef>
          <a:fillRef idx="3">
            <a:schemeClr val="accent2"/>
          </a:fillRef>
          <a:effectRef idx="2">
            <a:schemeClr val="accent2"/>
          </a:effectRef>
          <a:fontRef idx="minor">
            <a:schemeClr val="lt1"/>
          </a:fontRef>
        </dgm:style>
      </dgm:prSet>
      <dgm:spPr/>
      <dgm:t>
        <a:bodyPr/>
        <a:lstStyle/>
        <a:p>
          <a:r>
            <a:rPr lang="es-CL" sz="2400" dirty="0"/>
            <a:t>3. PARA SER EFICAZ EN EL ESTUDIO, TU HIJO/A DEBE APARTAR  TODA DISTRACCIÓN</a:t>
          </a:r>
        </a:p>
      </dgm:t>
    </dgm:pt>
    <dgm:pt modelId="{BE7ED053-6151-4810-8F49-E3374E049ACD}" type="parTrans" cxnId="{209ABBAE-7DEE-466F-92C1-7DD6BE7869C4}">
      <dgm:prSet/>
      <dgm:spPr/>
      <dgm:t>
        <a:bodyPr/>
        <a:lstStyle/>
        <a:p>
          <a:endParaRPr lang="es-CL"/>
        </a:p>
      </dgm:t>
    </dgm:pt>
    <dgm:pt modelId="{0DFCB259-CD14-4854-A05A-00766151BA3D}" type="sibTrans" cxnId="{209ABBAE-7DEE-466F-92C1-7DD6BE7869C4}">
      <dgm:prSet/>
      <dgm:spPr/>
      <dgm:t>
        <a:bodyPr/>
        <a:lstStyle/>
        <a:p>
          <a:endParaRPr lang="es-CL"/>
        </a:p>
      </dgm:t>
    </dgm:pt>
    <dgm:pt modelId="{E5549B89-016A-439D-AD28-80AF81DED7FC}">
      <dgm:prSet custT="1"/>
      <dgm:spPr/>
      <dgm:t>
        <a:bodyPr/>
        <a:lstStyle/>
        <a:p>
          <a:r>
            <a:rPr lang="es-CL" sz="2400" b="1" dirty="0">
              <a:solidFill>
                <a:schemeClr val="accent5">
                  <a:lumMod val="60000"/>
                  <a:lumOff val="40000"/>
                </a:schemeClr>
              </a:solidFill>
            </a:rPr>
            <a:t>Cuando tu hijo/a esté distraído/a, puede probar el siguiente truco:</a:t>
          </a:r>
        </a:p>
      </dgm:t>
    </dgm:pt>
    <dgm:pt modelId="{4BACF2A4-8437-41A1-A18A-EC2EE31B9F35}" type="parTrans" cxnId="{9807D476-C32E-4B07-9A1B-1F1B35FE1689}">
      <dgm:prSet/>
      <dgm:spPr/>
      <dgm:t>
        <a:bodyPr/>
        <a:lstStyle/>
        <a:p>
          <a:endParaRPr lang="es-CL"/>
        </a:p>
      </dgm:t>
    </dgm:pt>
    <dgm:pt modelId="{A316A81C-1DB4-4C3F-96CB-FE6903A90AA1}" type="sibTrans" cxnId="{9807D476-C32E-4B07-9A1B-1F1B35FE1689}">
      <dgm:prSet/>
      <dgm:spPr/>
      <dgm:t>
        <a:bodyPr/>
        <a:lstStyle/>
        <a:p>
          <a:endParaRPr lang="es-CL"/>
        </a:p>
      </dgm:t>
    </dgm:pt>
    <dgm:pt modelId="{B5BA99AC-A75E-4D24-A7A5-C26D0243E1B6}">
      <dgm:prSet custT="1"/>
      <dgm:spPr/>
      <dgm:t>
        <a:bodyPr/>
        <a:lstStyle/>
        <a:p>
          <a:r>
            <a:rPr lang="es-CL" sz="2400" dirty="0"/>
            <a:t>Coger aire por la nariz</a:t>
          </a:r>
        </a:p>
      </dgm:t>
    </dgm:pt>
    <dgm:pt modelId="{FA03F1F2-9282-480F-844A-7DB26617D469}" type="parTrans" cxnId="{1A1A515A-39A0-4D00-8CDD-16EF5037DFFD}">
      <dgm:prSet/>
      <dgm:spPr/>
      <dgm:t>
        <a:bodyPr/>
        <a:lstStyle/>
        <a:p>
          <a:endParaRPr lang="es-CL"/>
        </a:p>
      </dgm:t>
    </dgm:pt>
    <dgm:pt modelId="{CB3CFDC7-D35F-4DB2-AE6E-C6FB460F4E44}" type="sibTrans" cxnId="{1A1A515A-39A0-4D00-8CDD-16EF5037DFFD}">
      <dgm:prSet/>
      <dgm:spPr/>
      <dgm:t>
        <a:bodyPr/>
        <a:lstStyle/>
        <a:p>
          <a:endParaRPr lang="es-CL"/>
        </a:p>
      </dgm:t>
    </dgm:pt>
    <dgm:pt modelId="{FFFAE030-E7FA-49D2-B3CA-40063F0CC56A}">
      <dgm:prSet custT="1"/>
      <dgm:spPr/>
      <dgm:t>
        <a:bodyPr/>
        <a:lstStyle/>
        <a:p>
          <a:r>
            <a:rPr lang="es-CL" sz="2400" dirty="0"/>
            <a:t>Mantener el aire unos instantes en los pulmones;</a:t>
          </a:r>
        </a:p>
      </dgm:t>
    </dgm:pt>
    <dgm:pt modelId="{0F9503DF-7BBD-450D-B373-D4272A8122E3}" type="parTrans" cxnId="{50E513DE-5C6F-435C-B254-9FADF369FBF2}">
      <dgm:prSet/>
      <dgm:spPr/>
      <dgm:t>
        <a:bodyPr/>
        <a:lstStyle/>
        <a:p>
          <a:endParaRPr lang="es-CL"/>
        </a:p>
      </dgm:t>
    </dgm:pt>
    <dgm:pt modelId="{C02B9068-2B26-4586-AD5F-4CFF97456945}" type="sibTrans" cxnId="{50E513DE-5C6F-435C-B254-9FADF369FBF2}">
      <dgm:prSet/>
      <dgm:spPr/>
      <dgm:t>
        <a:bodyPr/>
        <a:lstStyle/>
        <a:p>
          <a:endParaRPr lang="es-CL"/>
        </a:p>
      </dgm:t>
    </dgm:pt>
    <dgm:pt modelId="{AB38A7E2-0BA3-48A8-8D0D-B90EC9B15D23}">
      <dgm:prSet custT="1"/>
      <dgm:spPr/>
      <dgm:t>
        <a:bodyPr/>
        <a:lstStyle/>
        <a:p>
          <a:r>
            <a:rPr lang="es-CL" sz="2400" dirty="0"/>
            <a:t>Expulsar el aire lentamente por la boca;</a:t>
          </a:r>
        </a:p>
      </dgm:t>
    </dgm:pt>
    <dgm:pt modelId="{7DED7BDF-FA95-4547-B814-37A0D5C855A4}" type="parTrans" cxnId="{0FFC4034-1D0D-4A23-8113-FAC72227F651}">
      <dgm:prSet/>
      <dgm:spPr/>
      <dgm:t>
        <a:bodyPr/>
        <a:lstStyle/>
        <a:p>
          <a:endParaRPr lang="es-CL"/>
        </a:p>
      </dgm:t>
    </dgm:pt>
    <dgm:pt modelId="{B226B0F4-6241-4963-B15B-D06DE6E0B170}" type="sibTrans" cxnId="{0FFC4034-1D0D-4A23-8113-FAC72227F651}">
      <dgm:prSet/>
      <dgm:spPr/>
      <dgm:t>
        <a:bodyPr/>
        <a:lstStyle/>
        <a:p>
          <a:endParaRPr lang="es-CL"/>
        </a:p>
      </dgm:t>
    </dgm:pt>
    <dgm:pt modelId="{77D0E905-1D03-4A2E-BC3E-4EC1FFFE37D1}">
      <dgm:prSet custT="1"/>
      <dgm:spPr/>
      <dgm:t>
        <a:bodyPr/>
        <a:lstStyle/>
        <a:p>
          <a:r>
            <a:rPr lang="es-CL" sz="2400" dirty="0"/>
            <a:t>Relájate, concéntrate en la respiración y repite mentalmente: “¡Tengo que atender!”.</a:t>
          </a:r>
        </a:p>
      </dgm:t>
    </dgm:pt>
    <dgm:pt modelId="{B83836B1-F0A1-4CB8-A44C-AB3B84C276A4}" type="parTrans" cxnId="{E4448DDE-493B-4C14-AB31-98F06991EB71}">
      <dgm:prSet/>
      <dgm:spPr/>
      <dgm:t>
        <a:bodyPr/>
        <a:lstStyle/>
        <a:p>
          <a:endParaRPr lang="es-CL"/>
        </a:p>
      </dgm:t>
    </dgm:pt>
    <dgm:pt modelId="{D491CFE7-9A02-4630-AC99-E14F5FE1556F}" type="sibTrans" cxnId="{E4448DDE-493B-4C14-AB31-98F06991EB71}">
      <dgm:prSet/>
      <dgm:spPr/>
      <dgm:t>
        <a:bodyPr/>
        <a:lstStyle/>
        <a:p>
          <a:endParaRPr lang="es-CL"/>
        </a:p>
      </dgm:t>
    </dgm:pt>
    <dgm:pt modelId="{0D106D00-85AA-470E-B584-BAE4C4E0DD21}" type="pres">
      <dgm:prSet presAssocID="{834F45E2-7F93-4023-830E-71874859CAA5}" presName="linear" presStyleCnt="0">
        <dgm:presLayoutVars>
          <dgm:animLvl val="lvl"/>
          <dgm:resizeHandles val="exact"/>
        </dgm:presLayoutVars>
      </dgm:prSet>
      <dgm:spPr/>
    </dgm:pt>
    <dgm:pt modelId="{EDA242C5-9E9F-4E20-92E2-D1718A2D6FC9}" type="pres">
      <dgm:prSet presAssocID="{474A42AC-5BB8-499C-80CB-2EE172209C85}" presName="parentText" presStyleLbl="node1" presStyleIdx="0" presStyleCnt="1" custLinFactNeighborX="-2282" custLinFactNeighborY="-6687">
        <dgm:presLayoutVars>
          <dgm:chMax val="0"/>
          <dgm:bulletEnabled val="1"/>
        </dgm:presLayoutVars>
      </dgm:prSet>
      <dgm:spPr/>
    </dgm:pt>
    <dgm:pt modelId="{AF22B449-5DA4-4510-B53F-2706B9DBEE89}" type="pres">
      <dgm:prSet presAssocID="{474A42AC-5BB8-499C-80CB-2EE172209C85}" presName="childText" presStyleLbl="revTx" presStyleIdx="0" presStyleCnt="1">
        <dgm:presLayoutVars>
          <dgm:bulletEnabled val="1"/>
        </dgm:presLayoutVars>
      </dgm:prSet>
      <dgm:spPr/>
    </dgm:pt>
  </dgm:ptLst>
  <dgm:cxnLst>
    <dgm:cxn modelId="{0FFC4034-1D0D-4A23-8113-FAC72227F651}" srcId="{474A42AC-5BB8-499C-80CB-2EE172209C85}" destId="{AB38A7E2-0BA3-48A8-8D0D-B90EC9B15D23}" srcOrd="3" destOrd="0" parTransId="{7DED7BDF-FA95-4547-B814-37A0D5C855A4}" sibTransId="{B226B0F4-6241-4963-B15B-D06DE6E0B170}"/>
    <dgm:cxn modelId="{1B384540-493D-43C1-B028-6AB7F92A8D6D}" type="presOf" srcId="{77D0E905-1D03-4A2E-BC3E-4EC1FFFE37D1}" destId="{AF22B449-5DA4-4510-B53F-2706B9DBEE89}" srcOrd="0" destOrd="4" presId="urn:microsoft.com/office/officeart/2005/8/layout/vList2"/>
    <dgm:cxn modelId="{9807D476-C32E-4B07-9A1B-1F1B35FE1689}" srcId="{474A42AC-5BB8-499C-80CB-2EE172209C85}" destId="{E5549B89-016A-439D-AD28-80AF81DED7FC}" srcOrd="0" destOrd="0" parTransId="{4BACF2A4-8437-41A1-A18A-EC2EE31B9F35}" sibTransId="{A316A81C-1DB4-4C3F-96CB-FE6903A90AA1}"/>
    <dgm:cxn modelId="{A3E21B7A-2B8A-45B3-9582-42A2DFB56162}" type="presOf" srcId="{B5BA99AC-A75E-4D24-A7A5-C26D0243E1B6}" destId="{AF22B449-5DA4-4510-B53F-2706B9DBEE89}" srcOrd="0" destOrd="1" presId="urn:microsoft.com/office/officeart/2005/8/layout/vList2"/>
    <dgm:cxn modelId="{1A1A515A-39A0-4D00-8CDD-16EF5037DFFD}" srcId="{474A42AC-5BB8-499C-80CB-2EE172209C85}" destId="{B5BA99AC-A75E-4D24-A7A5-C26D0243E1B6}" srcOrd="1" destOrd="0" parTransId="{FA03F1F2-9282-480F-844A-7DB26617D469}" sibTransId="{CB3CFDC7-D35F-4DB2-AE6E-C6FB460F4E44}"/>
    <dgm:cxn modelId="{6B80618B-95C8-48B3-991A-B91D0D8D95C0}" type="presOf" srcId="{FFFAE030-E7FA-49D2-B3CA-40063F0CC56A}" destId="{AF22B449-5DA4-4510-B53F-2706B9DBEE89}" srcOrd="0" destOrd="2" presId="urn:microsoft.com/office/officeart/2005/8/layout/vList2"/>
    <dgm:cxn modelId="{1C221194-B846-4E70-95BB-0863F3DA1638}" type="presOf" srcId="{834F45E2-7F93-4023-830E-71874859CAA5}" destId="{0D106D00-85AA-470E-B584-BAE4C4E0DD21}" srcOrd="0" destOrd="0" presId="urn:microsoft.com/office/officeart/2005/8/layout/vList2"/>
    <dgm:cxn modelId="{B8810897-7B56-479E-8BAB-81AF08E69AF9}" type="presOf" srcId="{AB38A7E2-0BA3-48A8-8D0D-B90EC9B15D23}" destId="{AF22B449-5DA4-4510-B53F-2706B9DBEE89}" srcOrd="0" destOrd="3" presId="urn:microsoft.com/office/officeart/2005/8/layout/vList2"/>
    <dgm:cxn modelId="{209ABBAE-7DEE-466F-92C1-7DD6BE7869C4}" srcId="{834F45E2-7F93-4023-830E-71874859CAA5}" destId="{474A42AC-5BB8-499C-80CB-2EE172209C85}" srcOrd="0" destOrd="0" parTransId="{BE7ED053-6151-4810-8F49-E3374E049ACD}" sibTransId="{0DFCB259-CD14-4854-A05A-00766151BA3D}"/>
    <dgm:cxn modelId="{3BBC01C1-C180-4A0C-91C6-32A81E4F0C8B}" type="presOf" srcId="{E5549B89-016A-439D-AD28-80AF81DED7FC}" destId="{AF22B449-5DA4-4510-B53F-2706B9DBEE89}" srcOrd="0" destOrd="0" presId="urn:microsoft.com/office/officeart/2005/8/layout/vList2"/>
    <dgm:cxn modelId="{50E513DE-5C6F-435C-B254-9FADF369FBF2}" srcId="{474A42AC-5BB8-499C-80CB-2EE172209C85}" destId="{FFFAE030-E7FA-49D2-B3CA-40063F0CC56A}" srcOrd="2" destOrd="0" parTransId="{0F9503DF-7BBD-450D-B373-D4272A8122E3}" sibTransId="{C02B9068-2B26-4586-AD5F-4CFF97456945}"/>
    <dgm:cxn modelId="{E4448DDE-493B-4C14-AB31-98F06991EB71}" srcId="{474A42AC-5BB8-499C-80CB-2EE172209C85}" destId="{77D0E905-1D03-4A2E-BC3E-4EC1FFFE37D1}" srcOrd="4" destOrd="0" parTransId="{B83836B1-F0A1-4CB8-A44C-AB3B84C276A4}" sibTransId="{D491CFE7-9A02-4630-AC99-E14F5FE1556F}"/>
    <dgm:cxn modelId="{A2651BEB-C007-4D17-8246-748ED536A674}" type="presOf" srcId="{474A42AC-5BB8-499C-80CB-2EE172209C85}" destId="{EDA242C5-9E9F-4E20-92E2-D1718A2D6FC9}" srcOrd="0" destOrd="0" presId="urn:microsoft.com/office/officeart/2005/8/layout/vList2"/>
    <dgm:cxn modelId="{CFEABFDC-C07C-43A0-B7FB-4370BCB0DDF2}" type="presParOf" srcId="{0D106D00-85AA-470E-B584-BAE4C4E0DD21}" destId="{EDA242C5-9E9F-4E20-92E2-D1718A2D6FC9}" srcOrd="0" destOrd="0" presId="urn:microsoft.com/office/officeart/2005/8/layout/vList2"/>
    <dgm:cxn modelId="{466A8547-1D8A-42C4-BF50-C88197E32273}" type="presParOf" srcId="{0D106D00-85AA-470E-B584-BAE4C4E0DD21}" destId="{AF22B449-5DA4-4510-B53F-2706B9DBEE8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4F45E2-7F93-4023-830E-71874859CAA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s-CL"/>
        </a:p>
      </dgm:t>
    </dgm:pt>
    <dgm:pt modelId="{B5BA99AC-A75E-4D24-A7A5-C26D0243E1B6}">
      <dgm:prSet custT="1"/>
      <dgm:spPr/>
      <dgm:t>
        <a:bodyPr/>
        <a:lstStyle/>
        <a:p>
          <a:r>
            <a:rPr lang="es-CL" sz="2400" dirty="0"/>
            <a:t>Si tu hijo/a se esfuerza un poco cada día, intentando superarse día a día, llegará un momento en que podrá aprovechar toda su capacidad sin tanto esfuerzo. ¡Estará entrenado!</a:t>
          </a:r>
        </a:p>
      </dgm:t>
    </dgm:pt>
    <dgm:pt modelId="{FA03F1F2-9282-480F-844A-7DB26617D469}" type="parTrans" cxnId="{1A1A515A-39A0-4D00-8CDD-16EF5037DFFD}">
      <dgm:prSet/>
      <dgm:spPr/>
      <dgm:t>
        <a:bodyPr/>
        <a:lstStyle/>
        <a:p>
          <a:endParaRPr lang="es-CL"/>
        </a:p>
      </dgm:t>
    </dgm:pt>
    <dgm:pt modelId="{CB3CFDC7-D35F-4DB2-AE6E-C6FB460F4E44}" type="sibTrans" cxnId="{1A1A515A-39A0-4D00-8CDD-16EF5037DFFD}">
      <dgm:prSet/>
      <dgm:spPr/>
      <dgm:t>
        <a:bodyPr/>
        <a:lstStyle/>
        <a:p>
          <a:endParaRPr lang="es-CL"/>
        </a:p>
      </dgm:t>
    </dgm:pt>
    <dgm:pt modelId="{474A42AC-5BB8-499C-80CB-2EE172209C85}">
      <dgm:prSet custT="1">
        <dgm:style>
          <a:lnRef idx="1">
            <a:schemeClr val="accent6"/>
          </a:lnRef>
          <a:fillRef idx="3">
            <a:schemeClr val="accent6"/>
          </a:fillRef>
          <a:effectRef idx="2">
            <a:schemeClr val="accent6"/>
          </a:effectRef>
          <a:fontRef idx="minor">
            <a:schemeClr val="lt1"/>
          </a:fontRef>
        </dgm:style>
      </dgm:prSet>
      <dgm:spPr/>
      <dgm:t>
        <a:bodyPr/>
        <a:lstStyle/>
        <a:p>
          <a:r>
            <a:rPr lang="es-CL" sz="2400" dirty="0"/>
            <a:t>4. PARA SER EFICAZ EN EL ESTUDIO ES IMPORTANTE UN POCO DE ESFUERZO DE CADA DÍA.</a:t>
          </a:r>
        </a:p>
      </dgm:t>
    </dgm:pt>
    <dgm:pt modelId="{0DFCB259-CD14-4854-A05A-00766151BA3D}" type="sibTrans" cxnId="{209ABBAE-7DEE-466F-92C1-7DD6BE7869C4}">
      <dgm:prSet/>
      <dgm:spPr/>
      <dgm:t>
        <a:bodyPr/>
        <a:lstStyle/>
        <a:p>
          <a:endParaRPr lang="es-CL"/>
        </a:p>
      </dgm:t>
    </dgm:pt>
    <dgm:pt modelId="{BE7ED053-6151-4810-8F49-E3374E049ACD}" type="parTrans" cxnId="{209ABBAE-7DEE-466F-92C1-7DD6BE7869C4}">
      <dgm:prSet/>
      <dgm:spPr/>
      <dgm:t>
        <a:bodyPr/>
        <a:lstStyle/>
        <a:p>
          <a:endParaRPr lang="es-CL"/>
        </a:p>
      </dgm:t>
    </dgm:pt>
    <dgm:pt modelId="{5C0DE3B4-029F-47B0-B71B-C47067746FE2}">
      <dgm:prSet custT="1"/>
      <dgm:spPr/>
      <dgm:t>
        <a:bodyPr/>
        <a:lstStyle/>
        <a:p>
          <a:r>
            <a:rPr lang="es-CL" sz="2400" dirty="0"/>
            <a:t>Además, para realizar un estudio eficaz hay que: leer, comprender, subrayar, relacionar, hacer esquemas y resúmenes, y autoevaluarte. Todo este esfuerzo sólo es posible si se dedica a ello un poco cada día.</a:t>
          </a:r>
        </a:p>
      </dgm:t>
    </dgm:pt>
    <dgm:pt modelId="{E322589C-4777-4BD8-B5D4-74D19639F983}" type="parTrans" cxnId="{B3D9ECA3-DCD9-4D13-801E-ADF8BF47F3E9}">
      <dgm:prSet/>
      <dgm:spPr/>
      <dgm:t>
        <a:bodyPr/>
        <a:lstStyle/>
        <a:p>
          <a:endParaRPr lang="es-CL"/>
        </a:p>
      </dgm:t>
    </dgm:pt>
    <dgm:pt modelId="{0D686ED1-0C27-406A-9A72-21278C6F3A3F}" type="sibTrans" cxnId="{B3D9ECA3-DCD9-4D13-801E-ADF8BF47F3E9}">
      <dgm:prSet/>
      <dgm:spPr/>
      <dgm:t>
        <a:bodyPr/>
        <a:lstStyle/>
        <a:p>
          <a:endParaRPr lang="es-CL"/>
        </a:p>
      </dgm:t>
    </dgm:pt>
    <dgm:pt modelId="{0D106D00-85AA-470E-B584-BAE4C4E0DD21}" type="pres">
      <dgm:prSet presAssocID="{834F45E2-7F93-4023-830E-71874859CAA5}" presName="linear" presStyleCnt="0">
        <dgm:presLayoutVars>
          <dgm:animLvl val="lvl"/>
          <dgm:resizeHandles val="exact"/>
        </dgm:presLayoutVars>
      </dgm:prSet>
      <dgm:spPr/>
    </dgm:pt>
    <dgm:pt modelId="{EDA242C5-9E9F-4E20-92E2-D1718A2D6FC9}" type="pres">
      <dgm:prSet presAssocID="{474A42AC-5BB8-499C-80CB-2EE172209C85}" presName="parentText" presStyleLbl="node1" presStyleIdx="0" presStyleCnt="1" custLinFactNeighborX="-2282" custLinFactNeighborY="-6687">
        <dgm:presLayoutVars>
          <dgm:chMax val="0"/>
          <dgm:bulletEnabled val="1"/>
        </dgm:presLayoutVars>
      </dgm:prSet>
      <dgm:spPr/>
    </dgm:pt>
    <dgm:pt modelId="{AF22B449-5DA4-4510-B53F-2706B9DBEE89}" type="pres">
      <dgm:prSet presAssocID="{474A42AC-5BB8-499C-80CB-2EE172209C85}" presName="childText" presStyleLbl="revTx" presStyleIdx="0" presStyleCnt="1">
        <dgm:presLayoutVars>
          <dgm:bulletEnabled val="1"/>
        </dgm:presLayoutVars>
      </dgm:prSet>
      <dgm:spPr/>
    </dgm:pt>
  </dgm:ptLst>
  <dgm:cxnLst>
    <dgm:cxn modelId="{887DFF57-D33D-4A15-8A5E-EA0264DFC5B7}" type="presOf" srcId="{5C0DE3B4-029F-47B0-B71B-C47067746FE2}" destId="{AF22B449-5DA4-4510-B53F-2706B9DBEE89}" srcOrd="0" destOrd="1" presId="urn:microsoft.com/office/officeart/2005/8/layout/vList2"/>
    <dgm:cxn modelId="{1A1A515A-39A0-4D00-8CDD-16EF5037DFFD}" srcId="{474A42AC-5BB8-499C-80CB-2EE172209C85}" destId="{B5BA99AC-A75E-4D24-A7A5-C26D0243E1B6}" srcOrd="0" destOrd="0" parTransId="{FA03F1F2-9282-480F-844A-7DB26617D469}" sibTransId="{CB3CFDC7-D35F-4DB2-AE6E-C6FB460F4E44}"/>
    <dgm:cxn modelId="{AB460189-2959-4CBB-A7ED-E1F8F6E42807}" type="presOf" srcId="{474A42AC-5BB8-499C-80CB-2EE172209C85}" destId="{EDA242C5-9E9F-4E20-92E2-D1718A2D6FC9}" srcOrd="0" destOrd="0" presId="urn:microsoft.com/office/officeart/2005/8/layout/vList2"/>
    <dgm:cxn modelId="{B3D9ECA3-DCD9-4D13-801E-ADF8BF47F3E9}" srcId="{474A42AC-5BB8-499C-80CB-2EE172209C85}" destId="{5C0DE3B4-029F-47B0-B71B-C47067746FE2}" srcOrd="1" destOrd="0" parTransId="{E322589C-4777-4BD8-B5D4-74D19639F983}" sibTransId="{0D686ED1-0C27-406A-9A72-21278C6F3A3F}"/>
    <dgm:cxn modelId="{543391AD-BFE5-41DE-812E-189F5389AF22}" type="presOf" srcId="{834F45E2-7F93-4023-830E-71874859CAA5}" destId="{0D106D00-85AA-470E-B584-BAE4C4E0DD21}" srcOrd="0" destOrd="0" presId="urn:microsoft.com/office/officeart/2005/8/layout/vList2"/>
    <dgm:cxn modelId="{209ABBAE-7DEE-466F-92C1-7DD6BE7869C4}" srcId="{834F45E2-7F93-4023-830E-71874859CAA5}" destId="{474A42AC-5BB8-499C-80CB-2EE172209C85}" srcOrd="0" destOrd="0" parTransId="{BE7ED053-6151-4810-8F49-E3374E049ACD}" sibTransId="{0DFCB259-CD14-4854-A05A-00766151BA3D}"/>
    <dgm:cxn modelId="{3019D7ED-C66C-4AC5-8C66-5ADEC556C029}" type="presOf" srcId="{B5BA99AC-A75E-4D24-A7A5-C26D0243E1B6}" destId="{AF22B449-5DA4-4510-B53F-2706B9DBEE89}" srcOrd="0" destOrd="0" presId="urn:microsoft.com/office/officeart/2005/8/layout/vList2"/>
    <dgm:cxn modelId="{78D6A0C1-7952-458F-A014-5B48A7AFF66E}" type="presParOf" srcId="{0D106D00-85AA-470E-B584-BAE4C4E0DD21}" destId="{EDA242C5-9E9F-4E20-92E2-D1718A2D6FC9}" srcOrd="0" destOrd="0" presId="urn:microsoft.com/office/officeart/2005/8/layout/vList2"/>
    <dgm:cxn modelId="{2289D07F-78FB-4AA6-BBE1-93D4A03280A2}" type="presParOf" srcId="{0D106D00-85AA-470E-B584-BAE4C4E0DD21}" destId="{AF22B449-5DA4-4510-B53F-2706B9DBEE8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3F31FF-8A18-4CF3-B7D6-045E3D538BFB}" type="doc">
      <dgm:prSet loTypeId="urn:microsoft.com/office/officeart/2005/8/layout/hProcess3" loCatId="process" qsTypeId="urn:microsoft.com/office/officeart/2005/8/quickstyle/simple1" qsCatId="simple" csTypeId="urn:microsoft.com/office/officeart/2005/8/colors/accent3_5" csCatId="accent3" phldr="1"/>
      <dgm:spPr/>
    </dgm:pt>
    <dgm:pt modelId="{AAA56517-9A43-4DAB-865C-6EB8699A27A2}">
      <dgm:prSet phldrT="[Texto]" custT="1"/>
      <dgm:spPr/>
      <dgm:t>
        <a:bodyPr/>
        <a:lstStyle/>
        <a:p>
          <a:pPr algn="just"/>
          <a:r>
            <a:rPr lang="es-CL" sz="1400" dirty="0"/>
            <a:t>Entonces no lo olvides y recuerda lo que necesitan tus hijos/as para trabajar de forma eficaz desde casa en esta  etapa de cuarentena .</a:t>
          </a:r>
        </a:p>
      </dgm:t>
    </dgm:pt>
    <dgm:pt modelId="{773763C2-4465-4CD5-B9C8-CD7C26DB98CA}" type="parTrans" cxnId="{33269F41-559E-4611-B5B3-969113D80CA4}">
      <dgm:prSet/>
      <dgm:spPr/>
      <dgm:t>
        <a:bodyPr/>
        <a:lstStyle/>
        <a:p>
          <a:endParaRPr lang="es-CL"/>
        </a:p>
      </dgm:t>
    </dgm:pt>
    <dgm:pt modelId="{BD15D9BC-DE57-4492-8CBD-02A73134C298}" type="sibTrans" cxnId="{33269F41-559E-4611-B5B3-969113D80CA4}">
      <dgm:prSet/>
      <dgm:spPr/>
      <dgm:t>
        <a:bodyPr/>
        <a:lstStyle/>
        <a:p>
          <a:endParaRPr lang="es-CL"/>
        </a:p>
      </dgm:t>
    </dgm:pt>
    <dgm:pt modelId="{7BD5386C-63AD-4B0F-B211-196023DEA0E8}" type="pres">
      <dgm:prSet presAssocID="{E13F31FF-8A18-4CF3-B7D6-045E3D538BFB}" presName="Name0" presStyleCnt="0">
        <dgm:presLayoutVars>
          <dgm:dir/>
          <dgm:animLvl val="lvl"/>
          <dgm:resizeHandles val="exact"/>
        </dgm:presLayoutVars>
      </dgm:prSet>
      <dgm:spPr/>
    </dgm:pt>
    <dgm:pt modelId="{724386A7-6418-4ECB-BEBA-8CA2B8620C17}" type="pres">
      <dgm:prSet presAssocID="{E13F31FF-8A18-4CF3-B7D6-045E3D538BFB}" presName="dummy" presStyleCnt="0"/>
      <dgm:spPr/>
    </dgm:pt>
    <dgm:pt modelId="{51A8A9A0-2EFA-4261-8D3D-5F82E78B818B}" type="pres">
      <dgm:prSet presAssocID="{E13F31FF-8A18-4CF3-B7D6-045E3D538BFB}" presName="linH" presStyleCnt="0"/>
      <dgm:spPr/>
    </dgm:pt>
    <dgm:pt modelId="{904DCB8E-4A44-46F9-9EAD-21F43DAE6492}" type="pres">
      <dgm:prSet presAssocID="{E13F31FF-8A18-4CF3-B7D6-045E3D538BFB}" presName="padding1" presStyleCnt="0"/>
      <dgm:spPr/>
    </dgm:pt>
    <dgm:pt modelId="{4D980D81-CE53-4FD2-AF27-FB41484F2304}" type="pres">
      <dgm:prSet presAssocID="{AAA56517-9A43-4DAB-865C-6EB8699A27A2}" presName="linV" presStyleCnt="0"/>
      <dgm:spPr/>
    </dgm:pt>
    <dgm:pt modelId="{6191B098-A04D-4AF0-AB46-154D0C77B4DB}" type="pres">
      <dgm:prSet presAssocID="{AAA56517-9A43-4DAB-865C-6EB8699A27A2}" presName="spVertical1" presStyleCnt="0"/>
      <dgm:spPr/>
    </dgm:pt>
    <dgm:pt modelId="{619B020E-0E86-48B8-9510-ADF670DD26BC}" type="pres">
      <dgm:prSet presAssocID="{AAA56517-9A43-4DAB-865C-6EB8699A27A2}" presName="parTx" presStyleLbl="revTx" presStyleIdx="0" presStyleCnt="1" custScaleX="104860" custScaleY="133347" custLinFactY="17145" custLinFactNeighborX="-6868" custLinFactNeighborY="100000">
        <dgm:presLayoutVars>
          <dgm:chMax val="0"/>
          <dgm:chPref val="0"/>
          <dgm:bulletEnabled val="1"/>
        </dgm:presLayoutVars>
      </dgm:prSet>
      <dgm:spPr/>
    </dgm:pt>
    <dgm:pt modelId="{4FF5440F-6242-4A93-A981-42D2C7560525}" type="pres">
      <dgm:prSet presAssocID="{AAA56517-9A43-4DAB-865C-6EB8699A27A2}" presName="spVertical2" presStyleCnt="0"/>
      <dgm:spPr/>
    </dgm:pt>
    <dgm:pt modelId="{74EC8B0F-F153-4533-82E5-A7AA422C66C1}" type="pres">
      <dgm:prSet presAssocID="{AAA56517-9A43-4DAB-865C-6EB8699A27A2}" presName="spVertical3" presStyleCnt="0"/>
      <dgm:spPr/>
    </dgm:pt>
    <dgm:pt modelId="{F6AE6C65-3AF5-4395-B0E4-CEDA84558018}" type="pres">
      <dgm:prSet presAssocID="{E13F31FF-8A18-4CF3-B7D6-045E3D538BFB}" presName="padding2" presStyleCnt="0"/>
      <dgm:spPr/>
    </dgm:pt>
    <dgm:pt modelId="{42314571-DB3A-4E4A-9DAC-ED3EF37FE599}" type="pres">
      <dgm:prSet presAssocID="{E13F31FF-8A18-4CF3-B7D6-045E3D538BFB}" presName="negArrow" presStyleCnt="0"/>
      <dgm:spPr/>
    </dgm:pt>
    <dgm:pt modelId="{487E9CF9-312D-4E0E-96E4-94269F655987}" type="pres">
      <dgm:prSet presAssocID="{E13F31FF-8A18-4CF3-B7D6-045E3D538BFB}" presName="backgroundArrow" presStyleLbl="node1" presStyleIdx="0" presStyleCnt="1" custScaleY="171907"/>
      <dgm:spPr/>
    </dgm:pt>
  </dgm:ptLst>
  <dgm:cxnLst>
    <dgm:cxn modelId="{33269F41-559E-4611-B5B3-969113D80CA4}" srcId="{E13F31FF-8A18-4CF3-B7D6-045E3D538BFB}" destId="{AAA56517-9A43-4DAB-865C-6EB8699A27A2}" srcOrd="0" destOrd="0" parTransId="{773763C2-4465-4CD5-B9C8-CD7C26DB98CA}" sibTransId="{BD15D9BC-DE57-4492-8CBD-02A73134C298}"/>
    <dgm:cxn modelId="{24A8FB95-93DD-4D7F-BAC9-6E6D39E7CF39}" type="presOf" srcId="{E13F31FF-8A18-4CF3-B7D6-045E3D538BFB}" destId="{7BD5386C-63AD-4B0F-B211-196023DEA0E8}" srcOrd="0" destOrd="0" presId="urn:microsoft.com/office/officeart/2005/8/layout/hProcess3"/>
    <dgm:cxn modelId="{8380F8B3-C438-4B2D-87D2-D52A66F2A27E}" type="presOf" srcId="{AAA56517-9A43-4DAB-865C-6EB8699A27A2}" destId="{619B020E-0E86-48B8-9510-ADF670DD26BC}" srcOrd="0" destOrd="0" presId="urn:microsoft.com/office/officeart/2005/8/layout/hProcess3"/>
    <dgm:cxn modelId="{3D5A0455-8CB6-4359-82D0-0E9800F189C7}" type="presParOf" srcId="{7BD5386C-63AD-4B0F-B211-196023DEA0E8}" destId="{724386A7-6418-4ECB-BEBA-8CA2B8620C17}" srcOrd="0" destOrd="0" presId="urn:microsoft.com/office/officeart/2005/8/layout/hProcess3"/>
    <dgm:cxn modelId="{379FECBA-F3A7-4E5E-8EC8-0CFA42820A36}" type="presParOf" srcId="{7BD5386C-63AD-4B0F-B211-196023DEA0E8}" destId="{51A8A9A0-2EFA-4261-8D3D-5F82E78B818B}" srcOrd="1" destOrd="0" presId="urn:microsoft.com/office/officeart/2005/8/layout/hProcess3"/>
    <dgm:cxn modelId="{1D383ECF-8354-4B09-8D6C-63D8A00309BE}" type="presParOf" srcId="{51A8A9A0-2EFA-4261-8D3D-5F82E78B818B}" destId="{904DCB8E-4A44-46F9-9EAD-21F43DAE6492}" srcOrd="0" destOrd="0" presId="urn:microsoft.com/office/officeart/2005/8/layout/hProcess3"/>
    <dgm:cxn modelId="{FCEEAF04-DE80-4879-A1E3-2A8428967877}" type="presParOf" srcId="{51A8A9A0-2EFA-4261-8D3D-5F82E78B818B}" destId="{4D980D81-CE53-4FD2-AF27-FB41484F2304}" srcOrd="1" destOrd="0" presId="urn:microsoft.com/office/officeart/2005/8/layout/hProcess3"/>
    <dgm:cxn modelId="{B3D1BB3E-3D7A-4361-99FB-72730112F503}" type="presParOf" srcId="{4D980D81-CE53-4FD2-AF27-FB41484F2304}" destId="{6191B098-A04D-4AF0-AB46-154D0C77B4DB}" srcOrd="0" destOrd="0" presId="urn:microsoft.com/office/officeart/2005/8/layout/hProcess3"/>
    <dgm:cxn modelId="{D821036F-0D07-4978-98F5-17A247A1F720}" type="presParOf" srcId="{4D980D81-CE53-4FD2-AF27-FB41484F2304}" destId="{619B020E-0E86-48B8-9510-ADF670DD26BC}" srcOrd="1" destOrd="0" presId="urn:microsoft.com/office/officeart/2005/8/layout/hProcess3"/>
    <dgm:cxn modelId="{E2D6AB79-CF95-41A4-9549-76B2CFF13B35}" type="presParOf" srcId="{4D980D81-CE53-4FD2-AF27-FB41484F2304}" destId="{4FF5440F-6242-4A93-A981-42D2C7560525}" srcOrd="2" destOrd="0" presId="urn:microsoft.com/office/officeart/2005/8/layout/hProcess3"/>
    <dgm:cxn modelId="{FCFD0E4F-1419-4DAB-B97C-357FAD04DBC6}" type="presParOf" srcId="{4D980D81-CE53-4FD2-AF27-FB41484F2304}" destId="{74EC8B0F-F153-4533-82E5-A7AA422C66C1}" srcOrd="3" destOrd="0" presId="urn:microsoft.com/office/officeart/2005/8/layout/hProcess3"/>
    <dgm:cxn modelId="{0D6892BB-7ED0-491E-9F61-0E6C4C4ABC03}" type="presParOf" srcId="{51A8A9A0-2EFA-4261-8D3D-5F82E78B818B}" destId="{F6AE6C65-3AF5-4395-B0E4-CEDA84558018}" srcOrd="2" destOrd="0" presId="urn:microsoft.com/office/officeart/2005/8/layout/hProcess3"/>
    <dgm:cxn modelId="{091910DE-C0E0-4962-B0DE-DBCCBF2C7873}" type="presParOf" srcId="{51A8A9A0-2EFA-4261-8D3D-5F82E78B818B}" destId="{42314571-DB3A-4E4A-9DAC-ED3EF37FE599}" srcOrd="3" destOrd="0" presId="urn:microsoft.com/office/officeart/2005/8/layout/hProcess3"/>
    <dgm:cxn modelId="{9C00401B-1482-4EAD-8EEF-0823882B240D}" type="presParOf" srcId="{51A8A9A0-2EFA-4261-8D3D-5F82E78B818B}" destId="{487E9CF9-312D-4E0E-96E4-94269F655987}"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B9E12-7F9B-43DB-A2A6-D261ECB333D9}">
      <dsp:nvSpPr>
        <dsp:cNvPr id="0" name=""/>
        <dsp:cNvSpPr/>
      </dsp:nvSpPr>
      <dsp:spPr>
        <a:xfrm>
          <a:off x="0" y="182168"/>
          <a:ext cx="7929618" cy="50737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s-ES" sz="1400" kern="1200" dirty="0"/>
            <a:t>Buena iluminación y ventilación, materiales a mano, mobiliario y espacio tranquilo.</a:t>
          </a:r>
        </a:p>
      </dsp:txBody>
      <dsp:txXfrm>
        <a:off x="24768" y="206936"/>
        <a:ext cx="7880082" cy="457842"/>
      </dsp:txXfrm>
    </dsp:sp>
    <dsp:sp modelId="{5778A695-0568-48F5-85EE-A9890D76A9E2}">
      <dsp:nvSpPr>
        <dsp:cNvPr id="0" name=""/>
        <dsp:cNvSpPr/>
      </dsp:nvSpPr>
      <dsp:spPr>
        <a:xfrm>
          <a:off x="0" y="608830"/>
          <a:ext cx="7929618" cy="4563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s-ES" sz="1400" kern="1200" dirty="0"/>
            <a:t>Evitar estímulos distractores en el entorno (Tv, celular, juegos</a:t>
          </a:r>
          <a:r>
            <a:rPr lang="es-ES" sz="1600" kern="1200" dirty="0"/>
            <a:t>, etc.)</a:t>
          </a:r>
        </a:p>
      </dsp:txBody>
      <dsp:txXfrm>
        <a:off x="22276" y="631106"/>
        <a:ext cx="7885066" cy="411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80C9A-519C-495E-862B-1F53CA8E6C86}">
      <dsp:nvSpPr>
        <dsp:cNvPr id="0" name=""/>
        <dsp:cNvSpPr/>
      </dsp:nvSpPr>
      <dsp:spPr>
        <a:xfrm>
          <a:off x="0" y="13129"/>
          <a:ext cx="6491064" cy="11934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s-CL" sz="3000" kern="1200" dirty="0"/>
            <a:t>1. NO BASTA CON ESTUDIAR, HAY QUE SABER ESTUDIAR</a:t>
          </a:r>
        </a:p>
      </dsp:txBody>
      <dsp:txXfrm>
        <a:off x="58257" y="71386"/>
        <a:ext cx="6374550" cy="1076886"/>
      </dsp:txXfrm>
    </dsp:sp>
    <dsp:sp modelId="{B834E5FD-B940-4AC2-82C1-0E28729EA731}">
      <dsp:nvSpPr>
        <dsp:cNvPr id="0" name=""/>
        <dsp:cNvSpPr/>
      </dsp:nvSpPr>
      <dsp:spPr>
        <a:xfrm>
          <a:off x="0" y="1206529"/>
          <a:ext cx="6491064" cy="204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91"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s-CL" sz="2300" kern="1200" dirty="0"/>
            <a:t>Estudiar sólo de memoria, o sólo subrayar, o dejar la materia para el día antes del examen no resulta efectivo, pues es un estudio incompleto. Aunque en un principio  consigan saber la lección, se les olvidará pronto y en el examen es muy probable que se queden en blanco.</a:t>
          </a:r>
        </a:p>
      </dsp:txBody>
      <dsp:txXfrm>
        <a:off x="0" y="1206529"/>
        <a:ext cx="6491064" cy="2049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80C9A-519C-495E-862B-1F53CA8E6C86}">
      <dsp:nvSpPr>
        <dsp:cNvPr id="0" name=""/>
        <dsp:cNvSpPr/>
      </dsp:nvSpPr>
      <dsp:spPr>
        <a:xfrm>
          <a:off x="0" y="8046"/>
          <a:ext cx="6642896" cy="10740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s-CL" sz="2700" kern="1200" dirty="0"/>
            <a:t>2. CUANDO TU HIJO/A ES ORDENADO/A EN EL ESTUDIO, SE HACE MÁS EFICAZ.</a:t>
          </a:r>
        </a:p>
      </dsp:txBody>
      <dsp:txXfrm>
        <a:off x="52431" y="60477"/>
        <a:ext cx="6538034" cy="969198"/>
      </dsp:txXfrm>
    </dsp:sp>
    <dsp:sp modelId="{B834E5FD-B940-4AC2-82C1-0E28729EA731}">
      <dsp:nvSpPr>
        <dsp:cNvPr id="0" name=""/>
        <dsp:cNvSpPr/>
      </dsp:nvSpPr>
      <dsp:spPr>
        <a:xfrm>
          <a:off x="0" y="1082106"/>
          <a:ext cx="6642896" cy="251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9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CL" sz="2100" kern="1200" dirty="0"/>
            <a:t>Si tu hijo/a no es ordenado con sus apuntes, el material escolar, el lugar en el que estudia… Le llevará más tiempo estudiar y los resultados no serán buenos.</a:t>
          </a:r>
        </a:p>
        <a:p>
          <a:pPr marL="228600" lvl="1" indent="-228600" algn="l" defTabSz="933450">
            <a:lnSpc>
              <a:spcPct val="90000"/>
            </a:lnSpc>
            <a:spcBef>
              <a:spcPct val="0"/>
            </a:spcBef>
            <a:spcAft>
              <a:spcPct val="20000"/>
            </a:spcAft>
            <a:buChar char="•"/>
          </a:pPr>
          <a:r>
            <a:rPr lang="es-CL" sz="2100" kern="1200" dirty="0"/>
            <a:t>Ser eficaz significa tener el máximo rendimiento empleando el menor tiempo posible. No se trata, por tanto, de que “se sienten” muchas horas, sino de que aprovechar el tiempo y, para ello, </a:t>
          </a:r>
          <a:r>
            <a:rPr lang="es-CL" sz="2100" b="1" kern="1200" dirty="0"/>
            <a:t>ser ordenado es esencial.</a:t>
          </a:r>
        </a:p>
      </dsp:txBody>
      <dsp:txXfrm>
        <a:off x="0" y="1082106"/>
        <a:ext cx="6642896" cy="2515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242C5-9E9F-4E20-92E2-D1718A2D6FC9}">
      <dsp:nvSpPr>
        <dsp:cNvPr id="0" name=""/>
        <dsp:cNvSpPr/>
      </dsp:nvSpPr>
      <dsp:spPr>
        <a:xfrm>
          <a:off x="0" y="100459"/>
          <a:ext cx="6408712" cy="121680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L" sz="2400" kern="1200" dirty="0"/>
            <a:t>3. PARA SER EFICAZ EN EL ESTUDIO, TU HIJO/A DEBE APARTAR  TODA DISTRACCIÓN</a:t>
          </a:r>
        </a:p>
      </dsp:txBody>
      <dsp:txXfrm>
        <a:off x="59399" y="159858"/>
        <a:ext cx="6289914" cy="1098002"/>
      </dsp:txXfrm>
    </dsp:sp>
    <dsp:sp modelId="{AF22B449-5DA4-4510-B53F-2706B9DBEE89}">
      <dsp:nvSpPr>
        <dsp:cNvPr id="0" name=""/>
        <dsp:cNvSpPr/>
      </dsp:nvSpPr>
      <dsp:spPr>
        <a:xfrm>
          <a:off x="0" y="1524198"/>
          <a:ext cx="6408712" cy="309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7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CL" sz="2400" b="1" kern="1200" dirty="0">
              <a:solidFill>
                <a:schemeClr val="accent5">
                  <a:lumMod val="60000"/>
                  <a:lumOff val="40000"/>
                </a:schemeClr>
              </a:solidFill>
            </a:rPr>
            <a:t>Cuando tu hijo/a esté distraído/a, puede probar el siguiente truco:</a:t>
          </a:r>
        </a:p>
        <a:p>
          <a:pPr marL="228600" lvl="1" indent="-228600" algn="l" defTabSz="1066800">
            <a:lnSpc>
              <a:spcPct val="90000"/>
            </a:lnSpc>
            <a:spcBef>
              <a:spcPct val="0"/>
            </a:spcBef>
            <a:spcAft>
              <a:spcPct val="20000"/>
            </a:spcAft>
            <a:buChar char="•"/>
          </a:pPr>
          <a:r>
            <a:rPr lang="es-CL" sz="2400" kern="1200" dirty="0"/>
            <a:t>Coger aire por la nariz</a:t>
          </a:r>
        </a:p>
        <a:p>
          <a:pPr marL="228600" lvl="1" indent="-228600" algn="l" defTabSz="1066800">
            <a:lnSpc>
              <a:spcPct val="90000"/>
            </a:lnSpc>
            <a:spcBef>
              <a:spcPct val="0"/>
            </a:spcBef>
            <a:spcAft>
              <a:spcPct val="20000"/>
            </a:spcAft>
            <a:buChar char="•"/>
          </a:pPr>
          <a:r>
            <a:rPr lang="es-CL" sz="2400" kern="1200" dirty="0"/>
            <a:t>Mantener el aire unos instantes en los pulmones;</a:t>
          </a:r>
        </a:p>
        <a:p>
          <a:pPr marL="228600" lvl="1" indent="-228600" algn="l" defTabSz="1066800">
            <a:lnSpc>
              <a:spcPct val="90000"/>
            </a:lnSpc>
            <a:spcBef>
              <a:spcPct val="0"/>
            </a:spcBef>
            <a:spcAft>
              <a:spcPct val="20000"/>
            </a:spcAft>
            <a:buChar char="•"/>
          </a:pPr>
          <a:r>
            <a:rPr lang="es-CL" sz="2400" kern="1200" dirty="0"/>
            <a:t>Expulsar el aire lentamente por la boca;</a:t>
          </a:r>
        </a:p>
        <a:p>
          <a:pPr marL="228600" lvl="1" indent="-228600" algn="l" defTabSz="1066800">
            <a:lnSpc>
              <a:spcPct val="90000"/>
            </a:lnSpc>
            <a:spcBef>
              <a:spcPct val="0"/>
            </a:spcBef>
            <a:spcAft>
              <a:spcPct val="20000"/>
            </a:spcAft>
            <a:buChar char="•"/>
          </a:pPr>
          <a:r>
            <a:rPr lang="es-CL" sz="2400" kern="1200" dirty="0"/>
            <a:t>Relájate, concéntrate en la respiración y repite mentalmente: “¡Tengo que atender!”.</a:t>
          </a:r>
        </a:p>
      </dsp:txBody>
      <dsp:txXfrm>
        <a:off x="0" y="1524198"/>
        <a:ext cx="6408712" cy="30946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242C5-9E9F-4E20-92E2-D1718A2D6FC9}">
      <dsp:nvSpPr>
        <dsp:cNvPr id="0" name=""/>
        <dsp:cNvSpPr/>
      </dsp:nvSpPr>
      <dsp:spPr>
        <a:xfrm>
          <a:off x="0" y="0"/>
          <a:ext cx="6408712" cy="1330875"/>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L" sz="2400" kern="1200" dirty="0"/>
            <a:t>4. PARA SER EFICAZ EN EL ESTUDIO ES IMPORTANTE UN POCO DE ESFUERZO DE CADA DÍA.</a:t>
          </a:r>
        </a:p>
      </dsp:txBody>
      <dsp:txXfrm>
        <a:off x="64968" y="64968"/>
        <a:ext cx="6278776" cy="1200939"/>
      </dsp:txXfrm>
    </dsp:sp>
    <dsp:sp modelId="{AF22B449-5DA4-4510-B53F-2706B9DBEE89}">
      <dsp:nvSpPr>
        <dsp:cNvPr id="0" name=""/>
        <dsp:cNvSpPr/>
      </dsp:nvSpPr>
      <dsp:spPr>
        <a:xfrm>
          <a:off x="0" y="1379410"/>
          <a:ext cx="6408712" cy="349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7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CL" sz="2400" kern="1200" dirty="0"/>
            <a:t>Si tu hijo/a se esfuerza un poco cada día, intentando superarse día a día, llegará un momento en que podrá aprovechar toda su capacidad sin tanto esfuerzo. ¡Estará entrenado!</a:t>
          </a:r>
        </a:p>
        <a:p>
          <a:pPr marL="228600" lvl="1" indent="-228600" algn="l" defTabSz="1066800">
            <a:lnSpc>
              <a:spcPct val="90000"/>
            </a:lnSpc>
            <a:spcBef>
              <a:spcPct val="0"/>
            </a:spcBef>
            <a:spcAft>
              <a:spcPct val="20000"/>
            </a:spcAft>
            <a:buChar char="•"/>
          </a:pPr>
          <a:r>
            <a:rPr lang="es-CL" sz="2400" kern="1200" dirty="0"/>
            <a:t>Además, para realizar un estudio eficaz hay que: leer, comprender, subrayar, relacionar, hacer esquemas y resúmenes, y autoevaluarte. Todo este esfuerzo sólo es posible si se dedica a ello un poco cada día.</a:t>
          </a:r>
        </a:p>
      </dsp:txBody>
      <dsp:txXfrm>
        <a:off x="0" y="1379410"/>
        <a:ext cx="6408712" cy="34983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E9CF9-312D-4E0E-96E4-94269F655987}">
      <dsp:nvSpPr>
        <dsp:cNvPr id="0" name=""/>
        <dsp:cNvSpPr/>
      </dsp:nvSpPr>
      <dsp:spPr>
        <a:xfrm>
          <a:off x="0" y="32531"/>
          <a:ext cx="3168351" cy="2599233"/>
        </a:xfrm>
        <a:prstGeom prst="rightArrow">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B020E-0E86-48B8-9510-ADF670DD26BC}">
      <dsp:nvSpPr>
        <dsp:cNvPr id="0" name=""/>
        <dsp:cNvSpPr/>
      </dsp:nvSpPr>
      <dsp:spPr>
        <a:xfrm>
          <a:off x="85941" y="918147"/>
          <a:ext cx="2595573" cy="1008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just" defTabSz="622300">
            <a:lnSpc>
              <a:spcPct val="90000"/>
            </a:lnSpc>
            <a:spcBef>
              <a:spcPct val="0"/>
            </a:spcBef>
            <a:spcAft>
              <a:spcPct val="35000"/>
            </a:spcAft>
            <a:buNone/>
          </a:pPr>
          <a:r>
            <a:rPr lang="es-CL" sz="1400" kern="1200" dirty="0"/>
            <a:t>Entonces no lo olvides y recuerda lo que necesitan tus hijos/as para trabajar de forma eficaz desde casa en esta  etapa de cuarentena .</a:t>
          </a:r>
        </a:p>
      </dsp:txBody>
      <dsp:txXfrm>
        <a:off x="85941" y="918147"/>
        <a:ext cx="2595573" cy="10081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DAF3D-37A0-400E-98C6-E574813BD06D}" type="datetimeFigureOut">
              <a:rPr lang="es-CL" smtClean="0"/>
              <a:t>31-03-2020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0CA68-ECA1-4D22-BD9E-28E9CE3330FE}" type="slidenum">
              <a:rPr lang="es-CL" smtClean="0"/>
              <a:t>‹Nº›</a:t>
            </a:fld>
            <a:endParaRPr lang="es-CL"/>
          </a:p>
        </p:txBody>
      </p:sp>
    </p:spTree>
    <p:extLst>
      <p:ext uri="{BB962C8B-B14F-4D97-AF65-F5344CB8AC3E}">
        <p14:creationId xmlns:p14="http://schemas.microsoft.com/office/powerpoint/2010/main" val="260075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7DD0CA68-ECA1-4D22-BD9E-28E9CE3330FE}" type="slidenum">
              <a:rPr lang="es-CL" smtClean="0"/>
              <a:t>2</a:t>
            </a:fld>
            <a:endParaRPr lang="es-CL"/>
          </a:p>
        </p:txBody>
      </p:sp>
    </p:spTree>
    <p:extLst>
      <p:ext uri="{BB962C8B-B14F-4D97-AF65-F5344CB8AC3E}">
        <p14:creationId xmlns:p14="http://schemas.microsoft.com/office/powerpoint/2010/main" val="114568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AF9BF5F0-99CA-4C22-BBCC-D24B8E2AD507}" type="datetimeFigureOut">
              <a:rPr lang="es-CL" smtClean="0"/>
              <a:t>31-03-2020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93D7E72-62CA-4721-AE61-8592C1CC4908}" type="slidenum">
              <a:rPr lang="es-CL" smtClean="0"/>
              <a:t>‹Nº›</a:t>
            </a:fld>
            <a:endParaRPr lang="es-CL"/>
          </a:p>
        </p:txBody>
      </p:sp>
    </p:spTree>
    <p:extLst>
      <p:ext uri="{BB962C8B-B14F-4D97-AF65-F5344CB8AC3E}">
        <p14:creationId xmlns:p14="http://schemas.microsoft.com/office/powerpoint/2010/main" val="147232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F9BF5F0-99CA-4C22-BBCC-D24B8E2AD507}" type="datetimeFigureOut">
              <a:rPr lang="es-CL" smtClean="0"/>
              <a:t>31-03-2020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93D7E72-62CA-4721-AE61-8592C1CC4908}" type="slidenum">
              <a:rPr lang="es-CL" smtClean="0"/>
              <a:t>‹Nº›</a:t>
            </a:fld>
            <a:endParaRPr lang="es-CL"/>
          </a:p>
        </p:txBody>
      </p:sp>
    </p:spTree>
    <p:extLst>
      <p:ext uri="{BB962C8B-B14F-4D97-AF65-F5344CB8AC3E}">
        <p14:creationId xmlns:p14="http://schemas.microsoft.com/office/powerpoint/2010/main" val="34148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F9BF5F0-99CA-4C22-BBCC-D24B8E2AD507}" type="datetimeFigureOut">
              <a:rPr lang="es-CL" smtClean="0"/>
              <a:t>31-03-2020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93D7E72-62CA-4721-AE61-8592C1CC4908}" type="slidenum">
              <a:rPr lang="es-CL" smtClean="0"/>
              <a:t>‹Nº›</a:t>
            </a:fld>
            <a:endParaRPr lang="es-CL"/>
          </a:p>
        </p:txBody>
      </p:sp>
    </p:spTree>
    <p:extLst>
      <p:ext uri="{BB962C8B-B14F-4D97-AF65-F5344CB8AC3E}">
        <p14:creationId xmlns:p14="http://schemas.microsoft.com/office/powerpoint/2010/main" val="213093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F9BF5F0-99CA-4C22-BBCC-D24B8E2AD507}" type="datetimeFigureOut">
              <a:rPr lang="es-CL" smtClean="0"/>
              <a:t>31-03-2020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93D7E72-62CA-4721-AE61-8592C1CC4908}" type="slidenum">
              <a:rPr lang="es-CL" smtClean="0"/>
              <a:t>‹Nº›</a:t>
            </a:fld>
            <a:endParaRPr lang="es-CL"/>
          </a:p>
        </p:txBody>
      </p:sp>
    </p:spTree>
    <p:extLst>
      <p:ext uri="{BB962C8B-B14F-4D97-AF65-F5344CB8AC3E}">
        <p14:creationId xmlns:p14="http://schemas.microsoft.com/office/powerpoint/2010/main" val="236152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F9BF5F0-99CA-4C22-BBCC-D24B8E2AD507}" type="datetimeFigureOut">
              <a:rPr lang="es-CL" smtClean="0"/>
              <a:t>31-03-2020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93D7E72-62CA-4721-AE61-8592C1CC4908}" type="slidenum">
              <a:rPr lang="es-CL" smtClean="0"/>
              <a:t>‹Nº›</a:t>
            </a:fld>
            <a:endParaRPr lang="es-CL"/>
          </a:p>
        </p:txBody>
      </p:sp>
    </p:spTree>
    <p:extLst>
      <p:ext uri="{BB962C8B-B14F-4D97-AF65-F5344CB8AC3E}">
        <p14:creationId xmlns:p14="http://schemas.microsoft.com/office/powerpoint/2010/main" val="6815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AF9BF5F0-99CA-4C22-BBCC-D24B8E2AD507}" type="datetimeFigureOut">
              <a:rPr lang="es-CL" smtClean="0"/>
              <a:t>31-03-2020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93D7E72-62CA-4721-AE61-8592C1CC4908}" type="slidenum">
              <a:rPr lang="es-CL" smtClean="0"/>
              <a:t>‹Nº›</a:t>
            </a:fld>
            <a:endParaRPr lang="es-CL"/>
          </a:p>
        </p:txBody>
      </p:sp>
    </p:spTree>
    <p:extLst>
      <p:ext uri="{BB962C8B-B14F-4D97-AF65-F5344CB8AC3E}">
        <p14:creationId xmlns:p14="http://schemas.microsoft.com/office/powerpoint/2010/main" val="222545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AF9BF5F0-99CA-4C22-BBCC-D24B8E2AD507}" type="datetimeFigureOut">
              <a:rPr lang="es-CL" smtClean="0"/>
              <a:t>31-03-2020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493D7E72-62CA-4721-AE61-8592C1CC4908}" type="slidenum">
              <a:rPr lang="es-CL" smtClean="0"/>
              <a:t>‹Nº›</a:t>
            </a:fld>
            <a:endParaRPr lang="es-CL"/>
          </a:p>
        </p:txBody>
      </p:sp>
    </p:spTree>
    <p:extLst>
      <p:ext uri="{BB962C8B-B14F-4D97-AF65-F5344CB8AC3E}">
        <p14:creationId xmlns:p14="http://schemas.microsoft.com/office/powerpoint/2010/main" val="291572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AF9BF5F0-99CA-4C22-BBCC-D24B8E2AD507}" type="datetimeFigureOut">
              <a:rPr lang="es-CL" smtClean="0"/>
              <a:t>31-03-2020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493D7E72-62CA-4721-AE61-8592C1CC4908}" type="slidenum">
              <a:rPr lang="es-CL" smtClean="0"/>
              <a:t>‹Nº›</a:t>
            </a:fld>
            <a:endParaRPr lang="es-CL"/>
          </a:p>
        </p:txBody>
      </p:sp>
    </p:spTree>
    <p:extLst>
      <p:ext uri="{BB962C8B-B14F-4D97-AF65-F5344CB8AC3E}">
        <p14:creationId xmlns:p14="http://schemas.microsoft.com/office/powerpoint/2010/main" val="2820064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9BF5F0-99CA-4C22-BBCC-D24B8E2AD507}" type="datetimeFigureOut">
              <a:rPr lang="es-CL" smtClean="0"/>
              <a:t>31-03-2020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493D7E72-62CA-4721-AE61-8592C1CC4908}" type="slidenum">
              <a:rPr lang="es-CL" smtClean="0"/>
              <a:t>‹Nº›</a:t>
            </a:fld>
            <a:endParaRPr lang="es-CL"/>
          </a:p>
        </p:txBody>
      </p:sp>
    </p:spTree>
    <p:extLst>
      <p:ext uri="{BB962C8B-B14F-4D97-AF65-F5344CB8AC3E}">
        <p14:creationId xmlns:p14="http://schemas.microsoft.com/office/powerpoint/2010/main" val="50562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F9BF5F0-99CA-4C22-BBCC-D24B8E2AD507}" type="datetimeFigureOut">
              <a:rPr lang="es-CL" smtClean="0"/>
              <a:t>31-03-2020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93D7E72-62CA-4721-AE61-8592C1CC4908}" type="slidenum">
              <a:rPr lang="es-CL" smtClean="0"/>
              <a:t>‹Nº›</a:t>
            </a:fld>
            <a:endParaRPr lang="es-CL"/>
          </a:p>
        </p:txBody>
      </p:sp>
    </p:spTree>
    <p:extLst>
      <p:ext uri="{BB962C8B-B14F-4D97-AF65-F5344CB8AC3E}">
        <p14:creationId xmlns:p14="http://schemas.microsoft.com/office/powerpoint/2010/main" val="252275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F9BF5F0-99CA-4C22-BBCC-D24B8E2AD507}" type="datetimeFigureOut">
              <a:rPr lang="es-CL" smtClean="0"/>
              <a:t>31-03-2020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93D7E72-62CA-4721-AE61-8592C1CC4908}" type="slidenum">
              <a:rPr lang="es-CL" smtClean="0"/>
              <a:t>‹Nº›</a:t>
            </a:fld>
            <a:endParaRPr lang="es-CL"/>
          </a:p>
        </p:txBody>
      </p:sp>
    </p:spTree>
    <p:extLst>
      <p:ext uri="{BB962C8B-B14F-4D97-AF65-F5344CB8AC3E}">
        <p14:creationId xmlns:p14="http://schemas.microsoft.com/office/powerpoint/2010/main" val="2865124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BF5F0-99CA-4C22-BBCC-D24B8E2AD507}" type="datetimeFigureOut">
              <a:rPr lang="es-CL" smtClean="0"/>
              <a:t>31-03-2020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D7E72-62CA-4721-AE61-8592C1CC4908}" type="slidenum">
              <a:rPr lang="es-CL" smtClean="0"/>
              <a:t>‹Nº›</a:t>
            </a:fld>
            <a:endParaRPr lang="es-CL"/>
          </a:p>
        </p:txBody>
      </p:sp>
    </p:spTree>
    <p:extLst>
      <p:ext uri="{BB962C8B-B14F-4D97-AF65-F5344CB8AC3E}">
        <p14:creationId xmlns:p14="http://schemas.microsoft.com/office/powerpoint/2010/main" val="12330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5.xml"/><Relationship Id="rId7" Type="http://schemas.openxmlformats.org/officeDocument/2006/relationships/image" Target="../media/image1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34 JPG, fondos escolares para el diseño"/>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6552" y="-310105"/>
            <a:ext cx="9540551" cy="798052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800243" y="1196752"/>
            <a:ext cx="7560840" cy="158417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L"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HÁBITOS Y ESTRATEGIAS DE ESTUDIO DIRIGIDO A NIÑOS DE PRIMER CICLO</a:t>
            </a:r>
          </a:p>
        </p:txBody>
      </p:sp>
      <p:sp>
        <p:nvSpPr>
          <p:cNvPr id="7" name="6 Rectángulo"/>
          <p:cNvSpPr/>
          <p:nvPr/>
        </p:nvSpPr>
        <p:spPr>
          <a:xfrm>
            <a:off x="1534680" y="3356992"/>
            <a:ext cx="6277680" cy="646331"/>
          </a:xfrm>
          <a:prstGeom prst="rect">
            <a:avLst/>
          </a:prstGeom>
          <a:noFill/>
        </p:spPr>
        <p:txBody>
          <a:bodyPr wrap="none" lIns="91440" tIns="45720" rIns="91440" bIns="45720">
            <a:spAutoFit/>
          </a:bodyPr>
          <a:lstStyle/>
          <a:p>
            <a:pPr algn="ctr"/>
            <a:r>
              <a:rPr lang="es-ES" sz="3600" dirty="0">
                <a:solidFill>
                  <a:schemeClr val="tx1">
                    <a:lumMod val="50000"/>
                    <a:lumOff val="50000"/>
                  </a:schemeClr>
                </a:solidFill>
              </a:rPr>
              <a:t>Departamento de Inclusión</a:t>
            </a:r>
          </a:p>
        </p:txBody>
      </p:sp>
      <p:pic>
        <p:nvPicPr>
          <p:cNvPr id="5122" name="Picture 2" descr="Fichas de pictogramas con acciones cotidianas | Fichas, Niños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824"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cuola Italiana Arturo Dell'Oro – Institución italiana creada p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292" y="3137231"/>
            <a:ext cx="866775" cy="108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381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51089" y="260648"/>
            <a:ext cx="10119633" cy="646331"/>
          </a:xfrm>
          <a:prstGeom prst="rect">
            <a:avLst/>
          </a:prstGeom>
          <a:noFill/>
        </p:spPr>
        <p:txBody>
          <a:bodyPr wrap="square" lIns="91440" tIns="45720" rIns="91440" bIns="45720">
            <a:spAutoFit/>
          </a:bodyPr>
          <a:lstStyle/>
          <a:p>
            <a:pPr algn="ctr"/>
            <a:r>
              <a:rPr lang="es-CL"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CÓMO SACARLE PROVECHO AL ESTUDIO</a:t>
            </a:r>
          </a:p>
        </p:txBody>
      </p:sp>
      <p:graphicFrame>
        <p:nvGraphicFramePr>
          <p:cNvPr id="14" name="13 Marcador de contenido"/>
          <p:cNvGraphicFramePr>
            <a:graphicFrameLocks noGrp="1"/>
          </p:cNvGraphicFramePr>
          <p:nvPr>
            <p:ph idx="1"/>
            <p:extLst>
              <p:ext uri="{D42A27DB-BD31-4B8C-83A1-F6EECF244321}">
                <p14:modId xmlns:p14="http://schemas.microsoft.com/office/powerpoint/2010/main" val="4062781610"/>
              </p:ext>
            </p:extLst>
          </p:nvPr>
        </p:nvGraphicFramePr>
        <p:xfrm>
          <a:off x="1619672" y="1286823"/>
          <a:ext cx="6408712" cy="4926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Users\user\AppData\Local\Microsoft\Windows\INetCache\IE\HZU0DD06\LA_PERSEVERANCIA[1].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608" y="4293095"/>
            <a:ext cx="3461936" cy="19473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AppData\Local\Microsoft\Windows\INetCache\IE\3VDF9HET\reconocimiento2[1].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470" y="2805661"/>
            <a:ext cx="262607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30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2947313239"/>
              </p:ext>
            </p:extLst>
          </p:nvPr>
        </p:nvGraphicFramePr>
        <p:xfrm>
          <a:off x="539552" y="2060848"/>
          <a:ext cx="3168352"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34528" y="383821"/>
            <a:ext cx="3744416" cy="1200329"/>
          </a:xfrm>
          <a:prstGeom prst="rect">
            <a:avLst/>
          </a:prstGeom>
          <a:noFill/>
        </p:spPr>
        <p:txBody>
          <a:bodyPr wrap="square" lIns="91440" tIns="45720" rIns="91440" bIns="45720">
            <a:spAutoFit/>
          </a:bodyPr>
          <a:lstStyle/>
          <a:p>
            <a:pPr algn="ctr"/>
            <a:r>
              <a:rPr lang="es-E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modo de repaso…</a:t>
            </a:r>
          </a:p>
        </p:txBody>
      </p:sp>
      <p:pic>
        <p:nvPicPr>
          <p:cNvPr id="11" name="Picture 4" descr="Técnicas de estudio | Trucos para el estudio, Consejos para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188640"/>
            <a:ext cx="432048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23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972188" cy="868346"/>
          </a:xfrm>
        </p:spPr>
        <p:style>
          <a:lnRef idx="1">
            <a:schemeClr val="accent4"/>
          </a:lnRef>
          <a:fillRef idx="3">
            <a:schemeClr val="accent4"/>
          </a:fillRef>
          <a:effectRef idx="2">
            <a:schemeClr val="accent4"/>
          </a:effectRef>
          <a:fontRef idx="minor">
            <a:schemeClr val="lt1"/>
          </a:fontRef>
        </p:style>
        <p:txBody>
          <a:bodyPr>
            <a:normAutofit/>
          </a:bodyPr>
          <a:lstStyle/>
          <a:p>
            <a:pPr algn="l"/>
            <a:r>
              <a:rPr lang="es-ES" sz="3600" b="1" dirty="0">
                <a:effectLst>
                  <a:outerShdw blurRad="38100" dist="38100" dir="2700000" algn="tl">
                    <a:srgbClr val="000000">
                      <a:alpha val="43137"/>
                    </a:srgbClr>
                  </a:outerShdw>
                </a:effectLst>
              </a:rPr>
              <a:t>Organización del tiempo.</a:t>
            </a:r>
            <a:endParaRPr lang="es-ES" sz="3600"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885796" y="1285860"/>
            <a:ext cx="8258204" cy="4840303"/>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1" spc="50" dirty="0">
                <a:ln w="11430">
                  <a:solidFill>
                    <a:srgbClr val="FFC000"/>
                  </a:solidFill>
                </a:ln>
                <a:solidFill>
                  <a:srgbClr val="FFC000"/>
                </a:solidFill>
              </a:rPr>
              <a:t>Rutina diaria/Hábitos</a:t>
            </a:r>
          </a:p>
          <a:p>
            <a:pPr>
              <a:buFont typeface="Wingdings" pitchFamily="2" charset="2"/>
              <a:buChar char="ü"/>
            </a:pPr>
            <a:r>
              <a:rPr lang="es-ES" sz="1600" b="1" spc="50" dirty="0">
                <a:ln w="11430">
                  <a:solidFill>
                    <a:srgbClr val="FFC000"/>
                  </a:solidFill>
                </a:ln>
                <a:solidFill>
                  <a:srgbClr val="FFC000"/>
                </a:solidFill>
              </a:rPr>
              <a:t>Es necesario dedicar un poco de tiempo diario a cada actividad: estudiar, jugar, y tener una hora fija para dormir. </a:t>
            </a:r>
          </a:p>
          <a:p>
            <a:endParaRPr lang="es-ES" b="1" spc="50" dirty="0">
              <a:ln w="11430">
                <a:solidFill>
                  <a:srgbClr val="FFC000"/>
                </a:solidFill>
              </a:ln>
              <a:solidFill>
                <a:srgbClr val="FFC000"/>
              </a:solidFill>
            </a:endParaRPr>
          </a:p>
          <a:p>
            <a:endParaRPr lang="es-ES" b="1" spc="50" dirty="0">
              <a:ln w="11430">
                <a:solidFill>
                  <a:srgbClr val="FFC000"/>
                </a:solidFill>
              </a:ln>
              <a:solidFill>
                <a:srgbClr val="FFC000"/>
              </a:solidFill>
            </a:endParaRPr>
          </a:p>
          <a:p>
            <a:endParaRPr lang="es-ES" b="1" spc="50" dirty="0">
              <a:ln w="11430">
                <a:solidFill>
                  <a:srgbClr val="FFC000"/>
                </a:solidFill>
              </a:ln>
              <a:solidFill>
                <a:srgbClr val="FFC000"/>
              </a:solidFill>
            </a:endParaRPr>
          </a:p>
          <a:p>
            <a:endParaRPr lang="es-ES" b="1" spc="50" dirty="0">
              <a:ln w="11430">
                <a:solidFill>
                  <a:srgbClr val="FFC000"/>
                </a:solidFill>
              </a:ln>
              <a:solidFill>
                <a:srgbClr val="FFC000"/>
              </a:solidFill>
            </a:endParaRPr>
          </a:p>
          <a:p>
            <a:endParaRPr lang="es-ES" b="1" spc="50" dirty="0">
              <a:ln w="11430">
                <a:solidFill>
                  <a:srgbClr val="FFC000"/>
                </a:solidFill>
              </a:ln>
              <a:solidFill>
                <a:srgbClr val="FFC000"/>
              </a:solidFill>
            </a:endParaRPr>
          </a:p>
          <a:p>
            <a:pPr>
              <a:buNone/>
            </a:pPr>
            <a:endParaRPr lang="es-ES" b="1" spc="50" dirty="0">
              <a:ln w="11430">
                <a:solidFill>
                  <a:srgbClr val="FFC000"/>
                </a:solidFill>
              </a:ln>
              <a:solidFill>
                <a:srgbClr val="FFC000"/>
              </a:solidFill>
            </a:endParaRPr>
          </a:p>
          <a:p>
            <a:pPr>
              <a:buNone/>
            </a:pPr>
            <a:endParaRPr lang="es-ES" b="1" spc="50" dirty="0">
              <a:ln w="11430">
                <a:solidFill>
                  <a:srgbClr val="FFC000"/>
                </a:solidFill>
              </a:ln>
              <a:solidFill>
                <a:srgbClr val="FFC000"/>
              </a:solidFill>
            </a:endParaRPr>
          </a:p>
        </p:txBody>
      </p:sp>
      <p:pic>
        <p:nvPicPr>
          <p:cNvPr id="6" name="5 Imagen" descr="Imagen1.png"/>
          <p:cNvPicPr>
            <a:picLocks noChangeAspect="1"/>
          </p:cNvPicPr>
          <p:nvPr/>
        </p:nvPicPr>
        <p:blipFill>
          <a:blip r:embed="rId3"/>
          <a:stretch>
            <a:fillRect/>
          </a:stretch>
        </p:blipFill>
        <p:spPr>
          <a:xfrm>
            <a:off x="714348" y="2571744"/>
            <a:ext cx="6572296" cy="3779012"/>
          </a:xfrm>
          <a:prstGeom prst="rect">
            <a:avLst/>
          </a:prstGeom>
        </p:spPr>
      </p:pic>
      <p:pic>
        <p:nvPicPr>
          <p:cNvPr id="7" name="Picture 2" descr="C:\Users\SALA PROFES 02\AppData\Local\Microsoft\Windows\Temporary Internet Files\Content.IE5\6SMVIA99\nic3b1o-pensando[1].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80794" y="3500438"/>
            <a:ext cx="2534610" cy="3199945"/>
          </a:xfrm>
          <a:prstGeom prst="rect">
            <a:avLst/>
          </a:prstGeom>
          <a:noFill/>
        </p:spPr>
      </p:pic>
      <p:sp>
        <p:nvSpPr>
          <p:cNvPr id="8" name="7 CuadroTexto"/>
          <p:cNvSpPr txBox="1"/>
          <p:nvPr/>
        </p:nvSpPr>
        <p:spPr>
          <a:xfrm>
            <a:off x="7715272" y="3643314"/>
            <a:ext cx="1000132" cy="615553"/>
          </a:xfrm>
          <a:prstGeom prst="rect">
            <a:avLst/>
          </a:prstGeom>
          <a:noFill/>
        </p:spPr>
        <p:txBody>
          <a:bodyPr wrap="square" rtlCol="0">
            <a:spAutoFit/>
            <a:scene3d>
              <a:camera prst="orthographicFront"/>
              <a:lightRig rig="contrasting" dir="t">
                <a:rot lat="0" lon="0" rev="4500000"/>
              </a:lightRig>
            </a:scene3d>
            <a:sp3d contourW="6350" prstMaterial="metal">
              <a:bevelT w="127000" h="31750" prst="relaxedInset"/>
              <a:contourClr>
                <a:schemeClr val="accent1">
                  <a:shade val="75000"/>
                </a:schemeClr>
              </a:contourClr>
            </a:sp3d>
          </a:bodyPr>
          <a:lstStyle/>
          <a:p>
            <a:r>
              <a:rPr lang="es-ES" sz="1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t>
            </a:r>
            <a:r>
              <a:rPr lang="es-ES" sz="11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entury Gothic" pitchFamily="34" charset="0"/>
              </a:rPr>
              <a:t>Por dónde empiezo?</a:t>
            </a:r>
          </a:p>
        </p:txBody>
      </p:sp>
      <p:pic>
        <p:nvPicPr>
          <p:cNvPr id="28680" name="Picture 8" descr="Resultado de imagen para reloj animado"/>
          <p:cNvPicPr>
            <a:picLocks noChangeAspect="1" noChangeArrowheads="1"/>
          </p:cNvPicPr>
          <p:nvPr/>
        </p:nvPicPr>
        <p:blipFill>
          <a:blip r:embed="rId5" cstate="print">
            <a:clrChange>
              <a:clrFrom>
                <a:srgbClr val="F6F6F6"/>
              </a:clrFrom>
              <a:clrTo>
                <a:srgbClr val="F6F6F6">
                  <a:alpha val="0"/>
                </a:srgbClr>
              </a:clrTo>
            </a:clrChange>
          </a:blip>
          <a:srcRect/>
          <a:stretch>
            <a:fillRect/>
          </a:stretch>
        </p:blipFill>
        <p:spPr bwMode="auto">
          <a:xfrm rot="1187043">
            <a:off x="6697452" y="222290"/>
            <a:ext cx="1563632" cy="1434508"/>
          </a:xfrm>
          <a:prstGeom prst="rect">
            <a:avLst/>
          </a:prstGeom>
          <a:noFill/>
        </p:spPr>
      </p:pic>
      <p:sp>
        <p:nvSpPr>
          <p:cNvPr id="4" name="3 Rectángulo"/>
          <p:cNvSpPr/>
          <p:nvPr/>
        </p:nvSpPr>
        <p:spPr>
          <a:xfrm>
            <a:off x="786357" y="3620640"/>
            <a:ext cx="1265363" cy="330449"/>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dirty="0"/>
          </a:p>
        </p:txBody>
      </p:sp>
      <p:sp>
        <p:nvSpPr>
          <p:cNvPr id="9" name="8 Rectángulo"/>
          <p:cNvSpPr/>
          <p:nvPr/>
        </p:nvSpPr>
        <p:spPr>
          <a:xfrm>
            <a:off x="774626" y="3980245"/>
            <a:ext cx="1289934" cy="285146"/>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es-CL" sz="1050" b="1" dirty="0">
                <a:latin typeface="+mj-lt"/>
                <a:cs typeface="Arial" panose="020B0604020202020204" pitchFamily="34" charset="0"/>
              </a:rPr>
              <a:t>Participar de las clases online</a:t>
            </a:r>
          </a:p>
        </p:txBody>
      </p:sp>
      <p:sp>
        <p:nvSpPr>
          <p:cNvPr id="10" name="9 Rectángulo"/>
          <p:cNvSpPr/>
          <p:nvPr/>
        </p:nvSpPr>
        <p:spPr>
          <a:xfrm>
            <a:off x="780147" y="5392266"/>
            <a:ext cx="1274888" cy="504056"/>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es-CL" sz="1050" b="1" dirty="0"/>
              <a:t>Jugar, momento recreativo sólo o en familia</a:t>
            </a:r>
          </a:p>
        </p:txBody>
      </p:sp>
    </p:spTree>
    <p:extLst>
      <p:ext uri="{BB962C8B-B14F-4D97-AF65-F5344CB8AC3E}">
        <p14:creationId xmlns:p14="http://schemas.microsoft.com/office/powerpoint/2010/main" val="4101832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style>
          <a:lnRef idx="1">
            <a:schemeClr val="accent5"/>
          </a:lnRef>
          <a:fillRef idx="3">
            <a:schemeClr val="accent5"/>
          </a:fillRef>
          <a:effectRef idx="2">
            <a:schemeClr val="accent5"/>
          </a:effectRef>
          <a:fontRef idx="minor">
            <a:schemeClr val="lt1"/>
          </a:fontRef>
        </p:style>
        <p:txBody>
          <a:bodyPr>
            <a:normAutofit/>
          </a:bodyPr>
          <a:lstStyle/>
          <a:p>
            <a:r>
              <a:rPr lang="es-ES" dirty="0">
                <a:effectLst>
                  <a:outerShdw blurRad="38100" dist="38100" dir="2700000" algn="tl">
                    <a:srgbClr val="000000">
                      <a:alpha val="43137"/>
                    </a:srgbClr>
                  </a:outerShdw>
                </a:effectLst>
              </a:rPr>
              <a:t>Organización del espacio</a:t>
            </a:r>
          </a:p>
        </p:txBody>
      </p:sp>
      <p:pic>
        <p:nvPicPr>
          <p:cNvPr id="4" name="Picture 7" descr="C:\Documents and Settings\Profesor\Escritorio\JULIO\EL ESTUDIO.jpg"/>
          <p:cNvPicPr>
            <a:picLocks noChangeAspect="1" noChangeArrowheads="1"/>
          </p:cNvPicPr>
          <p:nvPr/>
        </p:nvPicPr>
        <p:blipFill>
          <a:blip r:embed="rId2" cstate="print">
            <a:extLst>
              <a:ext uri="{28A0092B-C50C-407E-A947-70E740481C1C}">
                <a14:useLocalDpi xmlns:a14="http://schemas.microsoft.com/office/drawing/2010/main" val="0"/>
              </a:ext>
            </a:extLst>
          </a:blip>
          <a:srcRect t="7926"/>
          <a:stretch>
            <a:fillRect/>
          </a:stretch>
        </p:blipFill>
        <p:spPr bwMode="auto">
          <a:xfrm>
            <a:off x="1571604" y="1214423"/>
            <a:ext cx="6000792" cy="4572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4 Marcador de contenido"/>
          <p:cNvGraphicFramePr>
            <a:graphicFrameLocks noGrp="1"/>
          </p:cNvGraphicFramePr>
          <p:nvPr>
            <p:ph idx="1"/>
          </p:nvPr>
        </p:nvGraphicFramePr>
        <p:xfrm>
          <a:off x="500034" y="5572140"/>
          <a:ext cx="7929618"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032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Marcador de contenido"/>
          <p:cNvSpPr>
            <a:spLocks noGrp="1"/>
          </p:cNvSpPr>
          <p:nvPr>
            <p:ph idx="1"/>
          </p:nvPr>
        </p:nvSpPr>
        <p:spPr>
          <a:xfrm>
            <a:off x="571472" y="285728"/>
            <a:ext cx="8072494" cy="3857652"/>
          </a:xfrm>
          <a:ln>
            <a:noFill/>
          </a:ln>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pPr marL="0" indent="0">
              <a:buNone/>
            </a:pPr>
            <a:r>
              <a:rPr lang="es-ES" dirty="0"/>
              <a:t>Recuerda que es muy importante que tu hijo se organice y para facilitarle eso puede ayudarse con:</a:t>
            </a:r>
          </a:p>
          <a:p>
            <a:pPr>
              <a:buFont typeface="Wingdings" panose="05000000000000000000" pitchFamily="2" charset="2"/>
              <a:buChar char="ü"/>
            </a:pPr>
            <a:endParaRPr lang="es-ES" dirty="0">
              <a:solidFill>
                <a:schemeClr val="accent5">
                  <a:lumMod val="75000"/>
                </a:schemeClr>
              </a:solidFill>
            </a:endParaRPr>
          </a:p>
          <a:p>
            <a:pPr>
              <a:buFont typeface="Wingdings" panose="05000000000000000000" pitchFamily="2" charset="2"/>
              <a:buChar char="ü"/>
            </a:pPr>
            <a:r>
              <a:rPr lang="es-ES" dirty="0">
                <a:solidFill>
                  <a:schemeClr val="accent5">
                    <a:lumMod val="75000"/>
                  </a:schemeClr>
                </a:solidFill>
              </a:rPr>
              <a:t>Calendarios con pruebas y trabajos.</a:t>
            </a:r>
          </a:p>
          <a:p>
            <a:pPr>
              <a:buFont typeface="Wingdings" panose="05000000000000000000" pitchFamily="2" charset="2"/>
              <a:buChar char="ü"/>
            </a:pPr>
            <a:endParaRPr lang="es-ES" dirty="0">
              <a:solidFill>
                <a:schemeClr val="accent5">
                  <a:lumMod val="75000"/>
                </a:schemeClr>
              </a:solidFill>
            </a:endParaRPr>
          </a:p>
          <a:p>
            <a:pPr>
              <a:buFont typeface="Wingdings" panose="05000000000000000000" pitchFamily="2" charset="2"/>
              <a:buChar char="ü"/>
            </a:pPr>
            <a:r>
              <a:rPr lang="es-ES" dirty="0">
                <a:solidFill>
                  <a:schemeClr val="accent5">
                    <a:lumMod val="75000"/>
                  </a:schemeClr>
                </a:solidFill>
              </a:rPr>
              <a:t>Utilización de agendas.</a:t>
            </a:r>
          </a:p>
          <a:p>
            <a:pPr>
              <a:buFont typeface="Wingdings" panose="05000000000000000000" pitchFamily="2" charset="2"/>
              <a:buChar char="ü"/>
            </a:pPr>
            <a:endParaRPr lang="es-ES" dirty="0">
              <a:solidFill>
                <a:schemeClr val="accent5">
                  <a:lumMod val="75000"/>
                </a:schemeClr>
              </a:solidFill>
            </a:endParaRPr>
          </a:p>
          <a:p>
            <a:pPr>
              <a:buFont typeface="Wingdings" panose="05000000000000000000" pitchFamily="2" charset="2"/>
              <a:buChar char="ü"/>
            </a:pPr>
            <a:r>
              <a:rPr lang="es-ES" dirty="0" err="1">
                <a:solidFill>
                  <a:schemeClr val="accent5">
                    <a:lumMod val="75000"/>
                  </a:schemeClr>
                </a:solidFill>
              </a:rPr>
              <a:t>Chek</a:t>
            </a:r>
            <a:r>
              <a:rPr lang="es-ES" dirty="0">
                <a:solidFill>
                  <a:schemeClr val="accent5">
                    <a:lumMod val="75000"/>
                  </a:schemeClr>
                </a:solidFill>
              </a:rPr>
              <a:t> </a:t>
            </a:r>
            <a:r>
              <a:rPr lang="es-ES" dirty="0" err="1">
                <a:solidFill>
                  <a:schemeClr val="accent5">
                    <a:lumMod val="75000"/>
                  </a:schemeClr>
                </a:solidFill>
              </a:rPr>
              <a:t>list</a:t>
            </a:r>
            <a:r>
              <a:rPr lang="es-ES" dirty="0">
                <a:solidFill>
                  <a:schemeClr val="accent5">
                    <a:lumMod val="75000"/>
                  </a:schemeClr>
                </a:solidFill>
              </a:rPr>
              <a:t> de las cosas que debe realizar durante el día.</a:t>
            </a:r>
          </a:p>
          <a:p>
            <a:endParaRPr lang="es-ES" dirty="0"/>
          </a:p>
          <a:p>
            <a:endParaRPr lang="es-ES" dirty="0"/>
          </a:p>
          <a:p>
            <a:endParaRPr lang="es-ES" dirty="0"/>
          </a:p>
          <a:p>
            <a:endParaRPr lang="es-ES" dirty="0"/>
          </a:p>
          <a:p>
            <a:endParaRPr lang="es-ES" dirty="0"/>
          </a:p>
          <a:p>
            <a:endParaRPr lang="es-ES" dirty="0"/>
          </a:p>
          <a:p>
            <a:pPr>
              <a:buNone/>
            </a:pPr>
            <a:endParaRPr lang="es-ES" dirty="0"/>
          </a:p>
          <a:p>
            <a:pPr>
              <a:buNone/>
            </a:pPr>
            <a:endParaRPr lang="es-ES" dirty="0"/>
          </a:p>
        </p:txBody>
      </p:sp>
      <p:sp>
        <p:nvSpPr>
          <p:cNvPr id="16" name="15 Nube"/>
          <p:cNvSpPr/>
          <p:nvPr/>
        </p:nvSpPr>
        <p:spPr>
          <a:xfrm>
            <a:off x="500034" y="4500570"/>
            <a:ext cx="8536462" cy="1928826"/>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lvl="1" algn="ctr">
              <a:lnSpc>
                <a:spcPct val="90000"/>
              </a:lnSpc>
              <a:buClr>
                <a:schemeClr val="hlink"/>
              </a:buClr>
            </a:pPr>
            <a:r>
              <a:rPr lang="es-ES" b="1" dirty="0">
                <a:latin typeface="Century Gothic" pitchFamily="34" charset="0"/>
              </a:rPr>
              <a:t>¿</a:t>
            </a:r>
            <a:r>
              <a:rPr lang="es-ES" b="1" dirty="0">
                <a:effectLst>
                  <a:outerShdw blurRad="38100" dist="38100" dir="2700000" algn="tl">
                    <a:srgbClr val="000000">
                      <a:alpha val="43137"/>
                    </a:srgbClr>
                  </a:outerShdw>
                </a:effectLst>
                <a:latin typeface="Century Gothic" pitchFamily="34" charset="0"/>
              </a:rPr>
              <a:t>Cómo  los ayudamos a organizarse mejor? </a:t>
            </a:r>
          </a:p>
          <a:p>
            <a:pPr lvl="1" algn="ctr">
              <a:lnSpc>
                <a:spcPct val="90000"/>
              </a:lnSpc>
              <a:buClr>
                <a:schemeClr val="hlink"/>
              </a:buClr>
            </a:pPr>
            <a:r>
              <a:rPr lang="es-ES" b="1" dirty="0">
                <a:effectLst>
                  <a:outerShdw blurRad="38100" dist="38100" dir="2700000" algn="tl">
                    <a:srgbClr val="000000">
                      <a:alpha val="43137"/>
                    </a:srgbClr>
                  </a:outerShdw>
                </a:effectLst>
                <a:latin typeface="Century Gothic" pitchFamily="34" charset="0"/>
              </a:rPr>
              <a:t>¡Que realicen inmediatamente lo que tienen que hacer! Ordenar el lugar de estudio, crear una rutina de trabajo y organizar el entorno físico y tiempo.</a:t>
            </a:r>
          </a:p>
        </p:txBody>
      </p:sp>
      <p:pic>
        <p:nvPicPr>
          <p:cNvPr id="29703" name="Picture 7" descr="Imagen relacionada"/>
          <p:cNvPicPr>
            <a:picLocks noChangeAspect="1" noChangeArrowheads="1"/>
          </p:cNvPicPr>
          <p:nvPr/>
        </p:nvPicPr>
        <p:blipFill>
          <a:blip r:embed="rId2" cstate="print">
            <a:clrChange>
              <a:clrFrom>
                <a:srgbClr val="F5F5F5"/>
              </a:clrFrom>
              <a:clrTo>
                <a:srgbClr val="F5F5F5">
                  <a:alpha val="0"/>
                </a:srgbClr>
              </a:clrTo>
            </a:clrChange>
          </a:blip>
          <a:srcRect/>
          <a:stretch>
            <a:fillRect/>
          </a:stretch>
        </p:blipFill>
        <p:spPr bwMode="auto">
          <a:xfrm>
            <a:off x="0" y="4571984"/>
            <a:ext cx="2285998" cy="2286016"/>
          </a:xfrm>
          <a:prstGeom prst="rect">
            <a:avLst/>
          </a:prstGeom>
          <a:noFill/>
        </p:spPr>
      </p:pic>
      <p:pic>
        <p:nvPicPr>
          <p:cNvPr id="29705" name="Picture 9" descr="Resultado de imagen para agenda animad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00760" y="1000108"/>
            <a:ext cx="2502912" cy="1714512"/>
          </a:xfrm>
          <a:prstGeom prst="rect">
            <a:avLst/>
          </a:prstGeom>
          <a:noFill/>
        </p:spPr>
      </p:pic>
    </p:spTree>
    <p:extLst>
      <p:ext uri="{BB962C8B-B14F-4D97-AF65-F5344CB8AC3E}">
        <p14:creationId xmlns:p14="http://schemas.microsoft.com/office/powerpoint/2010/main" val="173371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 PASOS FUNDAMENTALES PARA QUE TU HIJO COMIENCE EL ESTUDIO</a:t>
            </a:r>
          </a:p>
        </p:txBody>
      </p:sp>
      <p:pic>
        <p:nvPicPr>
          <p:cNvPr id="7170" name="Picture 2" descr="15 Técnicas de estudio para niños para elevar los niveles de ..."/>
          <p:cNvPicPr>
            <a:picLocks noChangeAspect="1" noChangeArrowheads="1"/>
          </p:cNvPicPr>
          <p:nvPr/>
        </p:nvPicPr>
        <p:blipFill rotWithShape="1">
          <a:blip r:embed="rId2">
            <a:extLst>
              <a:ext uri="{28A0092B-C50C-407E-A947-70E740481C1C}">
                <a14:useLocalDpi xmlns:a14="http://schemas.microsoft.com/office/drawing/2010/main" val="0"/>
              </a:ext>
            </a:extLst>
          </a:blip>
          <a:srcRect l="4336" t="15513" r="70655" b="10004"/>
          <a:stretch/>
        </p:blipFill>
        <p:spPr bwMode="auto">
          <a:xfrm>
            <a:off x="899592" y="1683657"/>
            <a:ext cx="1728193" cy="44268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2" descr="15 Técnicas de estudio para niños para elevar los niveles de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t="80401" b="-1"/>
          <a:stretch/>
        </p:blipFill>
        <p:spPr bwMode="auto">
          <a:xfrm>
            <a:off x="6516217" y="5621873"/>
            <a:ext cx="2160240" cy="101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771800" y="1641187"/>
            <a:ext cx="6048672" cy="4524315"/>
          </a:xfrm>
          <a:prstGeom prst="rect">
            <a:avLst/>
          </a:prstGeom>
          <a:noFill/>
        </p:spPr>
        <p:txBody>
          <a:bodyPr wrap="square" rtlCol="0">
            <a:spAutoFit/>
          </a:bodyPr>
          <a:lstStyle/>
          <a:p>
            <a:pPr marL="342900" indent="-342900">
              <a:buFont typeface="+mj-lt"/>
              <a:buAutoNum type="arabicPeriod"/>
            </a:pPr>
            <a:r>
              <a:rPr lang="es-CL" b="1" dirty="0">
                <a:solidFill>
                  <a:schemeClr val="accent6">
                    <a:lumMod val="75000"/>
                  </a:schemeClr>
                </a:solidFill>
              </a:rPr>
              <a:t>Ayudar a que el niño/a preste atención </a:t>
            </a:r>
            <a:r>
              <a:rPr lang="es-CL" b="1" dirty="0">
                <a:solidFill>
                  <a:schemeClr val="tx2">
                    <a:lumMod val="60000"/>
                    <a:lumOff val="40000"/>
                  </a:schemeClr>
                </a:solidFill>
              </a:rPr>
              <a:t>a lo que debe estudiar y a las explicaciones</a:t>
            </a:r>
          </a:p>
          <a:p>
            <a:pPr marL="342900" indent="-342900">
              <a:buFont typeface="+mj-lt"/>
              <a:buAutoNum type="arabicPeriod"/>
            </a:pPr>
            <a:r>
              <a:rPr lang="es-CL" b="1" dirty="0">
                <a:solidFill>
                  <a:schemeClr val="accent6">
                    <a:lumMod val="75000"/>
                  </a:schemeClr>
                </a:solidFill>
              </a:rPr>
              <a:t>Que planifique </a:t>
            </a:r>
            <a:r>
              <a:rPr lang="es-CL" b="1" dirty="0">
                <a:solidFill>
                  <a:schemeClr val="tx2">
                    <a:lumMod val="60000"/>
                    <a:lumOff val="40000"/>
                  </a:schemeClr>
                </a:solidFill>
              </a:rPr>
              <a:t>lo que tiene que estudiar</a:t>
            </a:r>
          </a:p>
          <a:p>
            <a:pPr marL="342900" indent="-342900">
              <a:buFont typeface="+mj-lt"/>
              <a:buAutoNum type="arabicPeriod"/>
            </a:pPr>
            <a:r>
              <a:rPr lang="es-CL" b="1" dirty="0">
                <a:solidFill>
                  <a:schemeClr val="accent6">
                    <a:lumMod val="75000"/>
                  </a:schemeClr>
                </a:solidFill>
              </a:rPr>
              <a:t>Que prepare </a:t>
            </a:r>
            <a:r>
              <a:rPr lang="es-CL" b="1" dirty="0">
                <a:solidFill>
                  <a:schemeClr val="tx2">
                    <a:lumMod val="60000"/>
                    <a:lumOff val="40000"/>
                  </a:schemeClr>
                </a:solidFill>
              </a:rPr>
              <a:t>el material y el ambiente de estudio</a:t>
            </a:r>
          </a:p>
          <a:p>
            <a:pPr marL="342900" indent="-342900">
              <a:buFont typeface="+mj-lt"/>
              <a:buAutoNum type="arabicPeriod"/>
            </a:pPr>
            <a:endParaRPr lang="es-CL" b="1" dirty="0">
              <a:solidFill>
                <a:schemeClr val="tx2">
                  <a:lumMod val="60000"/>
                  <a:lumOff val="40000"/>
                </a:schemeClr>
              </a:solidFill>
            </a:endParaRPr>
          </a:p>
          <a:p>
            <a:pPr marL="342900" indent="-342900">
              <a:buFont typeface="+mj-lt"/>
              <a:buAutoNum type="arabicPeriod"/>
            </a:pPr>
            <a:r>
              <a:rPr lang="es-CL" b="1" dirty="0">
                <a:solidFill>
                  <a:schemeClr val="accent6">
                    <a:lumMod val="75000"/>
                  </a:schemeClr>
                </a:solidFill>
              </a:rPr>
              <a:t>Que haga </a:t>
            </a:r>
            <a:r>
              <a:rPr lang="es-CL" b="1" dirty="0">
                <a:solidFill>
                  <a:schemeClr val="tx2">
                    <a:lumMod val="60000"/>
                    <a:lumOff val="40000"/>
                  </a:schemeClr>
                </a:solidFill>
              </a:rPr>
              <a:t>una primera lectura comprensiva</a:t>
            </a:r>
          </a:p>
          <a:p>
            <a:pPr marL="342900" indent="-342900">
              <a:buFont typeface="+mj-lt"/>
              <a:buAutoNum type="arabicPeriod"/>
            </a:pPr>
            <a:r>
              <a:rPr lang="es-CL" b="1" dirty="0">
                <a:solidFill>
                  <a:schemeClr val="accent6">
                    <a:lumMod val="75000"/>
                  </a:schemeClr>
                </a:solidFill>
              </a:rPr>
              <a:t>Que subraye </a:t>
            </a:r>
            <a:r>
              <a:rPr lang="es-CL" b="1" dirty="0">
                <a:solidFill>
                  <a:schemeClr val="tx2">
                    <a:lumMod val="60000"/>
                    <a:lumOff val="40000"/>
                  </a:schemeClr>
                </a:solidFill>
              </a:rPr>
              <a:t>lo mas importante y las ideas principales</a:t>
            </a:r>
          </a:p>
          <a:p>
            <a:pPr marL="342900" indent="-342900">
              <a:buFont typeface="+mj-lt"/>
              <a:buAutoNum type="arabicPeriod"/>
            </a:pPr>
            <a:r>
              <a:rPr lang="es-CL" b="1" dirty="0">
                <a:solidFill>
                  <a:schemeClr val="accent6">
                    <a:lumMod val="75000"/>
                  </a:schemeClr>
                </a:solidFill>
              </a:rPr>
              <a:t>Que elabore </a:t>
            </a:r>
            <a:r>
              <a:rPr lang="es-CL" b="1" dirty="0">
                <a:solidFill>
                  <a:schemeClr val="tx2">
                    <a:lumMod val="60000"/>
                    <a:lumOff val="40000"/>
                  </a:schemeClr>
                </a:solidFill>
              </a:rPr>
              <a:t>esquemas y resúmenes</a:t>
            </a:r>
          </a:p>
          <a:p>
            <a:pPr marL="342900" indent="-342900">
              <a:buFont typeface="+mj-lt"/>
              <a:buAutoNum type="arabicPeriod"/>
            </a:pPr>
            <a:r>
              <a:rPr lang="es-CL" b="1" dirty="0">
                <a:solidFill>
                  <a:schemeClr val="accent6">
                    <a:lumMod val="75000"/>
                  </a:schemeClr>
                </a:solidFill>
              </a:rPr>
              <a:t>Que aprenda </a:t>
            </a:r>
            <a:r>
              <a:rPr lang="es-CL" b="1" dirty="0">
                <a:solidFill>
                  <a:schemeClr val="tx2">
                    <a:lumMod val="60000"/>
                    <a:lumOff val="40000"/>
                  </a:schemeClr>
                </a:solidFill>
              </a:rPr>
              <a:t>a través del estudio activo</a:t>
            </a:r>
          </a:p>
          <a:p>
            <a:pPr marL="342900" indent="-342900">
              <a:buFont typeface="+mj-lt"/>
              <a:buAutoNum type="arabicPeriod"/>
            </a:pPr>
            <a:r>
              <a:rPr lang="es-CL" b="1" dirty="0">
                <a:solidFill>
                  <a:schemeClr val="accent6">
                    <a:lumMod val="75000"/>
                  </a:schemeClr>
                </a:solidFill>
              </a:rPr>
              <a:t>Que relacione </a:t>
            </a:r>
            <a:r>
              <a:rPr lang="es-CL" b="1" dirty="0">
                <a:solidFill>
                  <a:schemeClr val="tx2">
                    <a:lumMod val="60000"/>
                    <a:lumOff val="40000"/>
                  </a:schemeClr>
                </a:solidFill>
              </a:rPr>
              <a:t>conceptos</a:t>
            </a:r>
          </a:p>
          <a:p>
            <a:pPr marL="342900" indent="-342900">
              <a:buFont typeface="+mj-lt"/>
              <a:buAutoNum type="arabicPeriod"/>
            </a:pPr>
            <a:endParaRPr lang="es-CL" b="1" dirty="0">
              <a:solidFill>
                <a:schemeClr val="tx2">
                  <a:lumMod val="60000"/>
                  <a:lumOff val="40000"/>
                </a:schemeClr>
              </a:solidFill>
            </a:endParaRPr>
          </a:p>
          <a:p>
            <a:pPr marL="342900" indent="-342900">
              <a:buFont typeface="+mj-lt"/>
              <a:buAutoNum type="arabicPeriod"/>
            </a:pPr>
            <a:endParaRPr lang="es-CL" b="1" dirty="0">
              <a:solidFill>
                <a:schemeClr val="tx2">
                  <a:lumMod val="60000"/>
                  <a:lumOff val="40000"/>
                </a:schemeClr>
              </a:solidFill>
            </a:endParaRPr>
          </a:p>
          <a:p>
            <a:pPr marL="342900" indent="-342900">
              <a:buFont typeface="+mj-lt"/>
              <a:buAutoNum type="arabicPeriod"/>
            </a:pPr>
            <a:r>
              <a:rPr lang="es-CL" b="1" dirty="0">
                <a:solidFill>
                  <a:schemeClr val="accent6">
                    <a:lumMod val="75000"/>
                  </a:schemeClr>
                </a:solidFill>
              </a:rPr>
              <a:t>Que repase </a:t>
            </a:r>
            <a:r>
              <a:rPr lang="es-CL" b="1" dirty="0">
                <a:solidFill>
                  <a:schemeClr val="tx2">
                    <a:lumMod val="60000"/>
                    <a:lumOff val="40000"/>
                  </a:schemeClr>
                </a:solidFill>
              </a:rPr>
              <a:t>lo estudiado</a:t>
            </a:r>
          </a:p>
          <a:p>
            <a:pPr marL="342900" indent="-342900">
              <a:buFont typeface="+mj-lt"/>
              <a:buAutoNum type="arabicPeriod"/>
            </a:pPr>
            <a:r>
              <a:rPr lang="es-CL" b="1" dirty="0">
                <a:solidFill>
                  <a:schemeClr val="accent6">
                    <a:lumMod val="75000"/>
                  </a:schemeClr>
                </a:solidFill>
              </a:rPr>
              <a:t>Que pueda comprobar, </a:t>
            </a:r>
            <a:r>
              <a:rPr lang="es-CL" b="1" dirty="0">
                <a:solidFill>
                  <a:schemeClr val="tx2">
                    <a:lumMod val="60000"/>
                    <a:lumOff val="40000"/>
                  </a:schemeClr>
                </a:solidFill>
              </a:rPr>
              <a:t>evaluando lo aprendido.</a:t>
            </a:r>
          </a:p>
          <a:p>
            <a:endParaRPr lang="es-CL" dirty="0"/>
          </a:p>
          <a:p>
            <a:pPr marL="342900" indent="-342900">
              <a:buFont typeface="+mj-lt"/>
              <a:buAutoNum type="arabicPeriod"/>
            </a:pPr>
            <a:endParaRPr lang="es-CL" dirty="0"/>
          </a:p>
        </p:txBody>
      </p:sp>
      <p:cxnSp>
        <p:nvCxnSpPr>
          <p:cNvPr id="10" name="9 Conector recto"/>
          <p:cNvCxnSpPr/>
          <p:nvPr/>
        </p:nvCxnSpPr>
        <p:spPr>
          <a:xfrm flipV="1">
            <a:off x="2627785" y="2888940"/>
            <a:ext cx="6048671" cy="36004"/>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13 Conector recto"/>
          <p:cNvCxnSpPr/>
          <p:nvPr/>
        </p:nvCxnSpPr>
        <p:spPr>
          <a:xfrm flipV="1">
            <a:off x="2627784" y="4833156"/>
            <a:ext cx="6048671" cy="36004"/>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6584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714621"/>
            <a:ext cx="8186766" cy="1643074"/>
          </a:xfrm>
        </p:spPr>
        <p:style>
          <a:lnRef idx="1">
            <a:schemeClr val="accent6"/>
          </a:lnRef>
          <a:fillRef idx="2">
            <a:schemeClr val="accent6"/>
          </a:fillRef>
          <a:effectRef idx="1">
            <a:schemeClr val="accent6"/>
          </a:effectRef>
          <a:fontRef idx="minor">
            <a:schemeClr val="dk1"/>
          </a:fontRef>
        </p:style>
        <p:txBody>
          <a:bodyPr>
            <a:normAutofit/>
          </a:bodyPr>
          <a:lstStyle/>
          <a:p>
            <a:r>
              <a:rPr lang="es-CL" sz="1800" dirty="0"/>
              <a:t>Qué deben subrayar?</a:t>
            </a:r>
          </a:p>
          <a:p>
            <a:pPr lvl="1"/>
            <a:r>
              <a:rPr lang="es-CL" sz="1600" dirty="0"/>
              <a:t>El titulo y los subtítulos</a:t>
            </a:r>
          </a:p>
          <a:p>
            <a:pPr lvl="1"/>
            <a:r>
              <a:rPr lang="es-CL" sz="1600" dirty="0"/>
              <a:t>Las ideas fundamentales.</a:t>
            </a:r>
          </a:p>
          <a:p>
            <a:pPr lvl="1"/>
            <a:r>
              <a:rPr lang="es-CL" sz="1600" dirty="0"/>
              <a:t>Las palabras nuevas.</a:t>
            </a:r>
          </a:p>
          <a:p>
            <a:pPr lvl="1"/>
            <a:r>
              <a:rPr lang="es-CL" sz="1600" dirty="0"/>
              <a:t>Los nombres propios, fechas y detalles importantes.</a:t>
            </a:r>
          </a:p>
          <a:p>
            <a:pPr lvl="1">
              <a:buNone/>
            </a:pPr>
            <a:endParaRPr lang="es-CL" dirty="0"/>
          </a:p>
        </p:txBody>
      </p:sp>
      <p:sp>
        <p:nvSpPr>
          <p:cNvPr id="5" name="4 Rectángulo"/>
          <p:cNvSpPr/>
          <p:nvPr/>
        </p:nvSpPr>
        <p:spPr>
          <a:xfrm>
            <a:off x="428596" y="287635"/>
            <a:ext cx="6519668"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Importancia </a:t>
            </a:r>
            <a:r>
              <a:rPr lang="es-ES" sz="36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a:t>
            </a:r>
            <a:r>
              <a:rPr lang="es-E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t>
            </a:r>
            <a:r>
              <a:rPr lang="es-E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subrayado en el estudio</a:t>
            </a:r>
          </a:p>
        </p:txBody>
      </p:sp>
      <p:sp>
        <p:nvSpPr>
          <p:cNvPr id="6" name="5 Rectángulo redondeado"/>
          <p:cNvSpPr/>
          <p:nvPr/>
        </p:nvSpPr>
        <p:spPr>
          <a:xfrm>
            <a:off x="571472" y="1857364"/>
            <a:ext cx="7358114" cy="500066"/>
          </a:xfrm>
          <a:prstGeom prst="roundRect">
            <a:avLst/>
          </a:prstGeom>
          <a:solidFill>
            <a:srgbClr val="FFC000"/>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r>
              <a:rPr lang="es-CL" sz="1600" dirty="0">
                <a:effectLst>
                  <a:outerShdw blurRad="38100" dist="38100" dir="2700000" algn="tl">
                    <a:srgbClr val="000000">
                      <a:alpha val="43137"/>
                    </a:srgbClr>
                  </a:outerShdw>
                </a:effectLst>
              </a:rPr>
              <a:t>El objetivo del subrayado es </a:t>
            </a:r>
            <a:r>
              <a:rPr lang="es-CL" sz="1600" b="1" dirty="0">
                <a:effectLst>
                  <a:outerShdw blurRad="38100" dist="38100" dir="2700000" algn="tl">
                    <a:srgbClr val="000000">
                      <a:alpha val="43137"/>
                    </a:srgbClr>
                  </a:outerShdw>
                </a:effectLst>
              </a:rPr>
              <a:t>destacar las ideas esenciales</a:t>
            </a:r>
            <a:r>
              <a:rPr lang="es-CL" sz="1600" dirty="0">
                <a:effectLst>
                  <a:outerShdw blurRad="38100" dist="38100" dir="2700000" algn="tl">
                    <a:srgbClr val="000000">
                      <a:alpha val="43137"/>
                    </a:srgbClr>
                  </a:outerShdw>
                </a:effectLst>
              </a:rPr>
              <a:t> de un  texto</a:t>
            </a:r>
            <a:endParaRPr lang="es-ES" sz="1600" dirty="0">
              <a:effectLst>
                <a:outerShdw blurRad="38100" dist="38100" dir="2700000" algn="tl">
                  <a:srgbClr val="000000">
                    <a:alpha val="43137"/>
                  </a:srgbClr>
                </a:outerShdw>
              </a:effectLst>
            </a:endParaRPr>
          </a:p>
        </p:txBody>
      </p:sp>
      <p:sp>
        <p:nvSpPr>
          <p:cNvPr id="7" name="2 Marcador de contenido"/>
          <p:cNvSpPr txBox="1">
            <a:spLocks/>
          </p:cNvSpPr>
          <p:nvPr/>
        </p:nvSpPr>
        <p:spPr>
          <a:xfrm>
            <a:off x="428596" y="4643446"/>
            <a:ext cx="8358246" cy="185738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77500" lnSpcReduction="20000"/>
          </a:bodyPr>
          <a:lstStyle/>
          <a:p>
            <a:pPr marL="342900" marR="0" lvl="0" indent="-342900" fontAlgn="auto">
              <a:lnSpc>
                <a:spcPct val="100000"/>
              </a:lnSpc>
              <a:spcBef>
                <a:spcPct val="20000"/>
              </a:spcBef>
              <a:spcAft>
                <a:spcPts val="0"/>
              </a:spcAft>
              <a:buClrTx/>
              <a:buSzTx/>
              <a:buFont typeface="Arial" pitchFamily="34" charset="0"/>
              <a:buChar char="•"/>
              <a:tabLst/>
              <a:defRPr/>
            </a:pPr>
            <a:r>
              <a:rPr lang="es-CL" sz="2300" dirty="0"/>
              <a:t>Consejos para un buen subrayado</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CL" sz="1800" b="0" i="0" u="none" strike="noStrike" kern="1200" cap="none" spc="0" normalizeH="0" baseline="0" noProof="0" dirty="0">
              <a:ln>
                <a:noFill/>
              </a:ln>
              <a:solidFill>
                <a:schemeClr val="dk1"/>
              </a:solidFill>
              <a:effectLst/>
              <a:uLnTx/>
              <a:uFillTx/>
              <a:latin typeface="+mn-lt"/>
              <a:ea typeface="+mn-ea"/>
              <a:cs typeface="+mn-cs"/>
            </a:endParaRPr>
          </a:p>
          <a:p>
            <a:pPr marL="742950" marR="0" lvl="1" indent="-285750" fontAlgn="auto">
              <a:lnSpc>
                <a:spcPct val="100000"/>
              </a:lnSpc>
              <a:spcBef>
                <a:spcPct val="20000"/>
              </a:spcBef>
              <a:spcAft>
                <a:spcPts val="0"/>
              </a:spcAft>
              <a:buClrTx/>
              <a:buSzTx/>
              <a:buFont typeface="Arial" pitchFamily="34" charset="0"/>
              <a:buChar char="–"/>
              <a:tabLst/>
              <a:defRPr/>
            </a:pPr>
            <a:r>
              <a:rPr lang="es-CL" sz="2100" dirty="0"/>
              <a:t>Primero deben leer el texto.</a:t>
            </a:r>
          </a:p>
          <a:p>
            <a:pPr marL="742950" marR="0" lvl="1" indent="-285750" fontAlgn="auto">
              <a:lnSpc>
                <a:spcPct val="100000"/>
              </a:lnSpc>
              <a:spcBef>
                <a:spcPct val="20000"/>
              </a:spcBef>
              <a:spcAft>
                <a:spcPts val="0"/>
              </a:spcAft>
              <a:buClrTx/>
              <a:buSzTx/>
              <a:buFont typeface="Arial" pitchFamily="34" charset="0"/>
              <a:buChar char="–"/>
              <a:tabLst/>
              <a:defRPr/>
            </a:pPr>
            <a:r>
              <a:rPr lang="es-CL" sz="2100" dirty="0"/>
              <a:t>Empezar a subrayar después de una segunda lectura.</a:t>
            </a:r>
          </a:p>
          <a:p>
            <a:pPr marL="742950" marR="0" lvl="1" indent="-285750" fontAlgn="auto">
              <a:lnSpc>
                <a:spcPct val="100000"/>
              </a:lnSpc>
              <a:spcBef>
                <a:spcPct val="20000"/>
              </a:spcBef>
              <a:spcAft>
                <a:spcPts val="0"/>
              </a:spcAft>
              <a:buClrTx/>
              <a:buSzTx/>
              <a:buFont typeface="Arial" pitchFamily="34" charset="0"/>
              <a:buChar char="–"/>
              <a:tabLst/>
              <a:defRPr/>
            </a:pPr>
            <a:r>
              <a:rPr lang="es-CL" sz="2100" dirty="0"/>
              <a:t>Evitar subrayar en exceso.</a:t>
            </a:r>
          </a:p>
          <a:p>
            <a:pPr marL="742950" marR="0" lvl="1" indent="-285750" fontAlgn="auto">
              <a:lnSpc>
                <a:spcPct val="100000"/>
              </a:lnSpc>
              <a:spcBef>
                <a:spcPct val="20000"/>
              </a:spcBef>
              <a:spcAft>
                <a:spcPts val="0"/>
              </a:spcAft>
              <a:buClrTx/>
              <a:buSzTx/>
              <a:buFont typeface="Arial" pitchFamily="34" charset="0"/>
              <a:buChar char="–"/>
              <a:tabLst/>
              <a:defRPr/>
            </a:pPr>
            <a:r>
              <a:rPr lang="es-CL" sz="2100" dirty="0"/>
              <a:t>Tener en cuenta que un subrayado esta bien echo si al leer las palabras y frases cortas subrayadas del escritor tiene sentido y nos proporciona información fundamental.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CL" sz="1600" b="0" i="0" u="none" strike="noStrike" kern="1200" cap="none" spc="0" normalizeH="0" baseline="0" noProof="0" dirty="0">
              <a:ln>
                <a:noFill/>
              </a:ln>
              <a:solidFill>
                <a:schemeClr val="dk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L" sz="2800" b="0" i="0" u="none" strike="noStrike" kern="1200" cap="none" spc="0" normalizeH="0" baseline="0" noProof="0" dirty="0">
              <a:ln>
                <a:noFill/>
              </a:ln>
              <a:solidFill>
                <a:schemeClr val="dk1"/>
              </a:solidFill>
              <a:effectLst/>
              <a:uLnTx/>
              <a:uFillTx/>
              <a:latin typeface="+mn-lt"/>
              <a:ea typeface="+mn-ea"/>
              <a:cs typeface="+mn-cs"/>
            </a:endParaRPr>
          </a:p>
        </p:txBody>
      </p:sp>
      <p:pic>
        <p:nvPicPr>
          <p:cNvPr id="32770" name="Picture 2" descr="Resultado de imagen para lapiz destacador animado"/>
          <p:cNvPicPr>
            <a:picLocks noChangeAspect="1" noChangeArrowheads="1"/>
          </p:cNvPicPr>
          <p:nvPr/>
        </p:nvPicPr>
        <p:blipFill>
          <a:blip r:embed="rId2">
            <a:clrChange>
              <a:clrFrom>
                <a:srgbClr val="FFFFFF"/>
              </a:clrFrom>
              <a:clrTo>
                <a:srgbClr val="FFFFFF">
                  <a:alpha val="0"/>
                </a:srgbClr>
              </a:clrTo>
            </a:clrChange>
          </a:blip>
          <a:srcRect l="13889"/>
          <a:stretch>
            <a:fillRect/>
          </a:stretch>
        </p:blipFill>
        <p:spPr bwMode="auto">
          <a:xfrm>
            <a:off x="6357950" y="0"/>
            <a:ext cx="2214578" cy="1714488"/>
          </a:xfrm>
          <a:prstGeom prst="rect">
            <a:avLst/>
          </a:prstGeom>
          <a:noFill/>
        </p:spPr>
      </p:pic>
    </p:spTree>
    <p:extLst>
      <p:ext uri="{BB962C8B-B14F-4D97-AF65-F5344CB8AC3E}">
        <p14:creationId xmlns:p14="http://schemas.microsoft.com/office/powerpoint/2010/main" val="2185728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51089" y="260648"/>
            <a:ext cx="10119633" cy="646331"/>
          </a:xfrm>
          <a:prstGeom prst="rect">
            <a:avLst/>
          </a:prstGeom>
          <a:noFill/>
        </p:spPr>
        <p:txBody>
          <a:bodyPr wrap="square" lIns="91440" tIns="45720" rIns="91440" bIns="45720">
            <a:spAutoFit/>
          </a:bodyPr>
          <a:lstStyle/>
          <a:p>
            <a:pPr algn="ctr"/>
            <a:r>
              <a:rPr lang="es-CL"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CÓMO SACARLE PROVECHO AL ESTUDIO</a:t>
            </a:r>
          </a:p>
        </p:txBody>
      </p:sp>
      <p:graphicFrame>
        <p:nvGraphicFramePr>
          <p:cNvPr id="14" name="13 Marcador de contenido"/>
          <p:cNvGraphicFramePr>
            <a:graphicFrameLocks noGrp="1"/>
          </p:cNvGraphicFramePr>
          <p:nvPr>
            <p:ph idx="1"/>
            <p:extLst>
              <p:ext uri="{D42A27DB-BD31-4B8C-83A1-F6EECF244321}">
                <p14:modId xmlns:p14="http://schemas.microsoft.com/office/powerpoint/2010/main" val="1011722555"/>
              </p:ext>
            </p:extLst>
          </p:nvPr>
        </p:nvGraphicFramePr>
        <p:xfrm>
          <a:off x="395536" y="1052736"/>
          <a:ext cx="6491064" cy="3268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user\AppData\Local\Microsoft\Windows\INetCache\IE\3VDF9HET\Student-Hour[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4019099"/>
            <a:ext cx="2430497" cy="3226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AppData\Local\Microsoft\Windows\INetCache\IE\3VDF9HET\memoria[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4581128"/>
            <a:ext cx="1135013" cy="178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54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51089" y="260648"/>
            <a:ext cx="10119633" cy="646331"/>
          </a:xfrm>
          <a:prstGeom prst="rect">
            <a:avLst/>
          </a:prstGeom>
          <a:noFill/>
        </p:spPr>
        <p:txBody>
          <a:bodyPr wrap="square" lIns="91440" tIns="45720" rIns="91440" bIns="45720">
            <a:spAutoFit/>
          </a:bodyPr>
          <a:lstStyle/>
          <a:p>
            <a:pPr algn="ctr"/>
            <a:r>
              <a:rPr lang="es-CL"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CÓMO SACARLE PROVECHO AL ESTUDIO</a:t>
            </a:r>
          </a:p>
        </p:txBody>
      </p:sp>
      <p:graphicFrame>
        <p:nvGraphicFramePr>
          <p:cNvPr id="14" name="13 Marcador de contenido"/>
          <p:cNvGraphicFramePr>
            <a:graphicFrameLocks noGrp="1"/>
          </p:cNvGraphicFramePr>
          <p:nvPr>
            <p:ph idx="1"/>
            <p:extLst>
              <p:ext uri="{D42A27DB-BD31-4B8C-83A1-F6EECF244321}">
                <p14:modId xmlns:p14="http://schemas.microsoft.com/office/powerpoint/2010/main" val="20983366"/>
              </p:ext>
            </p:extLst>
          </p:nvPr>
        </p:nvGraphicFramePr>
        <p:xfrm>
          <a:off x="521390" y="1191948"/>
          <a:ext cx="6642897" cy="3605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descr="C:\Users\user\AppData\Local\Microsoft\Windows\INetCache\IE\LXKW39OV\ORDENADO-DESORDENADO[1].jpg"/>
          <p:cNvPicPr>
            <a:picLocks noChangeAspect="1" noChangeArrowheads="1"/>
          </p:cNvPicPr>
          <p:nvPr/>
        </p:nvPicPr>
        <p:blipFill rotWithShape="1">
          <a:blip r:embed="rId7">
            <a:extLst>
              <a:ext uri="{28A0092B-C50C-407E-A947-70E740481C1C}">
                <a14:useLocalDpi xmlns:a14="http://schemas.microsoft.com/office/drawing/2010/main" val="0"/>
              </a:ext>
            </a:extLst>
          </a:blip>
          <a:srcRect r="50000" b="21799"/>
          <a:stretch/>
        </p:blipFill>
        <p:spPr bwMode="auto">
          <a:xfrm>
            <a:off x="499727" y="4797152"/>
            <a:ext cx="1941883" cy="16994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AppData\Local\Microsoft\Windows\INetCache\IE\3VDF9HET\200px-Reloj_flat.svg[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328" y="1196752"/>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76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51089" y="260648"/>
            <a:ext cx="10119633" cy="646331"/>
          </a:xfrm>
          <a:prstGeom prst="rect">
            <a:avLst/>
          </a:prstGeom>
          <a:noFill/>
        </p:spPr>
        <p:txBody>
          <a:bodyPr wrap="square" lIns="91440" tIns="45720" rIns="91440" bIns="45720">
            <a:spAutoFit/>
          </a:bodyPr>
          <a:lstStyle/>
          <a:p>
            <a:pPr algn="ctr"/>
            <a:r>
              <a:rPr lang="es-CL"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CÓMO SACARLE PROVECHO AL ESTUDIO</a:t>
            </a:r>
          </a:p>
        </p:txBody>
      </p:sp>
      <p:graphicFrame>
        <p:nvGraphicFramePr>
          <p:cNvPr id="14" name="13 Marcador de contenido"/>
          <p:cNvGraphicFramePr>
            <a:graphicFrameLocks noGrp="1"/>
          </p:cNvGraphicFramePr>
          <p:nvPr>
            <p:ph idx="1"/>
            <p:extLst>
              <p:ext uri="{D42A27DB-BD31-4B8C-83A1-F6EECF244321}">
                <p14:modId xmlns:p14="http://schemas.microsoft.com/office/powerpoint/2010/main" val="204414577"/>
              </p:ext>
            </p:extLst>
          </p:nvPr>
        </p:nvGraphicFramePr>
        <p:xfrm>
          <a:off x="539552" y="1412776"/>
          <a:ext cx="6408712" cy="4926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línica Ricardo Muñoz Blog » Blog Archive Hábitos orales que ..."/>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0000"/>
          <a:stretch/>
        </p:blipFill>
        <p:spPr bwMode="auto">
          <a:xfrm>
            <a:off x="6084168" y="3408593"/>
            <a:ext cx="2520280" cy="174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8766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740</Words>
  <Application>Microsoft Office PowerPoint</Application>
  <PresentationFormat>Presentación en pantalla (4:3)</PresentationFormat>
  <Paragraphs>79</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Century Gothic</vt:lpstr>
      <vt:lpstr>Wingdings</vt:lpstr>
      <vt:lpstr>Tema de Office</vt:lpstr>
      <vt:lpstr>Presentación de PowerPoint</vt:lpstr>
      <vt:lpstr>Organización del tiempo.</vt:lpstr>
      <vt:lpstr>Organización del espacio</vt:lpstr>
      <vt:lpstr>Presentación de PowerPoint</vt:lpstr>
      <vt:lpstr>10 PASOS FUNDAMENTALES PARA QUE TU HIJO COMIENCE EL ESTUDIO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Panchii Román Mackay</dc:creator>
  <cp:lastModifiedBy>angela santoro</cp:lastModifiedBy>
  <cp:revision>18</cp:revision>
  <dcterms:created xsi:type="dcterms:W3CDTF">2020-03-31T18:34:48Z</dcterms:created>
  <dcterms:modified xsi:type="dcterms:W3CDTF">2020-03-31T21:59:56Z</dcterms:modified>
</cp:coreProperties>
</file>